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4464" r:id="rId5"/>
  </p:sldMasterIdLst>
  <p:notesMasterIdLst>
    <p:notesMasterId r:id="rId33"/>
  </p:notesMasterIdLst>
  <p:handoutMasterIdLst>
    <p:handoutMasterId r:id="rId34"/>
  </p:handoutMasterIdLst>
  <p:sldIdLst>
    <p:sldId id="1747256663" r:id="rId6"/>
    <p:sldId id="1747256693" r:id="rId7"/>
    <p:sldId id="1747256694" r:id="rId8"/>
    <p:sldId id="1747256709" r:id="rId9"/>
    <p:sldId id="1747256695" r:id="rId10"/>
    <p:sldId id="291" r:id="rId11"/>
    <p:sldId id="292" r:id="rId12"/>
    <p:sldId id="293" r:id="rId13"/>
    <p:sldId id="296" r:id="rId14"/>
    <p:sldId id="298" r:id="rId15"/>
    <p:sldId id="1747256657" r:id="rId16"/>
    <p:sldId id="301" r:id="rId17"/>
    <p:sldId id="1747256696" r:id="rId18"/>
    <p:sldId id="1747256697" r:id="rId19"/>
    <p:sldId id="1747256710" r:id="rId20"/>
    <p:sldId id="1747256698" r:id="rId21"/>
    <p:sldId id="1747256699" r:id="rId22"/>
    <p:sldId id="1747256700" r:id="rId23"/>
    <p:sldId id="1747256701" r:id="rId24"/>
    <p:sldId id="1747256713" r:id="rId25"/>
    <p:sldId id="1747256703" r:id="rId26"/>
    <p:sldId id="1747256704" r:id="rId27"/>
    <p:sldId id="1747256705" r:id="rId28"/>
    <p:sldId id="1747256706" r:id="rId29"/>
    <p:sldId id="1747256707" r:id="rId30"/>
    <p:sldId id="1747256708" r:id="rId31"/>
    <p:sldId id="1747256714" r:id="rId32"/>
  </p:sldIdLst>
  <p:sldSz cx="12192000" cy="6858000"/>
  <p:notesSz cx="6888163" cy="100187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7174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orient="horz" pos="2772" userDrawn="1">
          <p15:clr>
            <a:srgbClr val="A4A3A4"/>
          </p15:clr>
        </p15:guide>
        <p15:guide id="5" orient="horz" pos="13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Foreman" initials="JF" lastIdx="1" clrIdx="0"/>
  <p:cmAuthor id="2" name="Amanda Quinn" initials="AQ" lastIdx="5" clrIdx="1"/>
  <p:cmAuthor id="3" name="Anisfeld, Andrew M" initials="AAM" lastIdx="6" clrIdx="2"/>
  <p:cmAuthor id="4" name="Cynthia Chen" initials="CC" lastIdx="8" clrIdx="3"/>
  <p:cmAuthor id="5" name="Jessica" initials="J" lastIdx="88" clrIdx="4"/>
  <p:cmAuthor id="6" name="Fleur Moseley" initials="FM" lastIdx="9" clrIdx="5"/>
  <p:cmAuthor id="7" name="Christine Elsner" initials="CE" lastIdx="14" clrIdx="6"/>
  <p:cmAuthor id="8" name="Tom Wilson" initials="TW" lastIdx="50" clrIdx="7"/>
  <p:cmAuthor id="9" name="RachelJefferies" initials="R" lastIdx="12" clrIdx="8"/>
  <p:cmAuthor id="10" name="Lucid" initials="L" lastIdx="7" clrIdx="9"/>
  <p:cmAuthor id="11" name="amyjackson" initials="a" lastIdx="5" clrIdx="10"/>
  <p:cmAuthor id="12" name="Eleanor Finn" initials="EF" lastIdx="1" clrIdx="11"/>
  <p:cmAuthor id="13" name="Jenny Warren" initials="JW" lastIdx="30" clrIdx="12"/>
  <p:cmAuthor id="14" name="Ben Routley" initials="BR" lastIdx="2" clrIdx="13"/>
  <p:cmAuthor id="15" name="RachaelJefferies" initials="R" lastIdx="12" clrIdx="14"/>
  <p:cmAuthor id="16" name="Medical Writer" initials="MW" lastIdx="12" clrIdx="15"/>
  <p:cmAuthor id="17" name="Bennett, Mark" initials="BM" lastIdx="53" clrIdx="16"/>
  <p:cmAuthor id="18" name="Stefanie Knappe" initials="SK" lastIdx="6" clrIdx="17"/>
  <p:cmAuthor id="19" name="Richard Ogilvy-Stewart" initials="RO" lastIdx="2" clrIdx="18"/>
  <p:cmAuthor id="20" name="katherineduxbury" initials="k" lastIdx="1" clrIdx="19"/>
  <p:cmAuthor id="21" name="Isobelle Moores" initials="IM" lastIdx="32" clrIdx="20"/>
  <p:cmAuthor id="22" name="Mcmahon, Laura" initials="ML" lastIdx="6" clrIdx="21"/>
  <p:cmAuthor id="23" name="Collington, Sarah" initials="CS" lastIdx="19" clrIdx="22"/>
  <p:cmAuthor id="24" name="Luke" initials="L" lastIdx="56" clrIdx="23">
    <p:extLst>
      <p:ext uri="{19B8F6BF-5375-455C-9EA6-DF929625EA0E}">
        <p15:presenceInfo xmlns:p15="http://schemas.microsoft.com/office/powerpoint/2012/main" userId="S::MORMALU1@novartis.net::2b938e7c-70d5-4436-b7a3-8abdf45cd70f" providerId="AD"/>
      </p:ext>
    </p:extLst>
  </p:cmAuthor>
  <p:cmAuthor id="25" name="Sarah" initials="S" lastIdx="37" clrIdx="24">
    <p:extLst>
      <p:ext uri="{19B8F6BF-5375-455C-9EA6-DF929625EA0E}">
        <p15:presenceInfo xmlns:p15="http://schemas.microsoft.com/office/powerpoint/2012/main" userId="S::JOHNSSAO@novartis.net::ea74256a-2709-4e07-9f40-47fa742a2c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473"/>
    <a:srgbClr val="F3F6FF"/>
    <a:srgbClr val="73A96E"/>
    <a:srgbClr val="A6DFEE"/>
    <a:srgbClr val="80D4E9"/>
    <a:srgbClr val="FF00FF"/>
    <a:srgbClr val="99B7FF"/>
    <a:srgbClr val="799FFF"/>
    <a:srgbClr val="E2EAFF"/>
    <a:srgbClr val="071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3791" autoAdjust="0"/>
  </p:normalViewPr>
  <p:slideViewPr>
    <p:cSldViewPr snapToGrid="0">
      <p:cViewPr varScale="1">
        <p:scale>
          <a:sx n="64" d="100"/>
          <a:sy n="64" d="100"/>
        </p:scale>
        <p:origin x="632" y="32"/>
      </p:cViewPr>
      <p:guideLst>
        <p:guide orient="horz" pos="4042"/>
        <p:guide pos="7174"/>
        <p:guide orient="horz" pos="2478"/>
        <p:guide orient="horz" pos="2772"/>
        <p:guide orient="horz" pos="13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6420442580795E-2"/>
          <c:y val="2.9038808206456847E-2"/>
          <c:w val="0.91808357602335344"/>
          <c:h val="0.81866446079770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rate of crises per year</c:v>
                </c:pt>
              </c:strCache>
            </c:strRef>
          </c:tx>
          <c:spPr>
            <a:solidFill>
              <a:schemeClr val="accent1"/>
            </a:solidFill>
            <a:ln w="285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53-4641-9F53-A04F2CA08F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53-4641-9F53-A04F2CA08F2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Crizanlizumab 5.0 mg/kg (n=67) </c:v>
                </c:pt>
                <c:pt idx="1">
                  <c:v>Placebo (n=65)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1.63</c:v>
                </c:pt>
                <c:pt idx="1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53-4641-9F53-A04F2CA08F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365056"/>
        <c:axId val="142366592"/>
      </c:barChart>
      <c:catAx>
        <c:axId val="14236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2366592"/>
        <c:crosses val="autoZero"/>
        <c:auto val="1"/>
        <c:lblAlgn val="ctr"/>
        <c:lblOffset val="100"/>
        <c:noMultiLvlLbl val="0"/>
      </c:catAx>
      <c:valAx>
        <c:axId val="142366592"/>
        <c:scaling>
          <c:orientation val="minMax"/>
          <c:max val="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Median rate of VOCs/year</a:t>
                </a:r>
              </a:p>
            </c:rich>
          </c:tx>
          <c:layout>
            <c:manualLayout>
              <c:xMode val="edge"/>
              <c:yMode val="edge"/>
              <c:x val="1.9113745587393201E-2"/>
              <c:y val="0.198362585148694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28575">
            <a:solidFill>
              <a:schemeClr val="dk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23650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venir Next LT Pro" panose="020B05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89579568788999E-2"/>
          <c:y val="4.7182834772510202E-2"/>
          <c:w val="0.91301038093222198"/>
          <c:h val="0.81793708909913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rate of crises per year</c:v>
                </c:pt>
              </c:strCache>
            </c:strRef>
          </c:tx>
          <c:spPr>
            <a:solidFill>
              <a:schemeClr val="accent1"/>
            </a:solidFill>
            <a:ln w="285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A5-4316-9377-2744939E78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A5-4316-9377-2744939E78C3}"/>
              </c:ext>
            </c:extLst>
          </c:dPt>
          <c:cat>
            <c:strRef>
              <c:f>Sheet1!$A$2:$A$3</c:f>
              <c:strCache>
                <c:ptCount val="2"/>
                <c:pt idx="0">
                  <c:v>Crizanlizumab 5.0 mg/kg (n=67) </c:v>
                </c:pt>
                <c:pt idx="1">
                  <c:v>Placebo (n=65)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35.799999999999997</c:v>
                </c:pt>
                <c:pt idx="1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A5-4316-9377-2744939E7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090432"/>
        <c:axId val="143091968"/>
      </c:barChart>
      <c:catAx>
        <c:axId val="14309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3091968"/>
        <c:crosses val="autoZero"/>
        <c:auto val="1"/>
        <c:lblAlgn val="ctr"/>
        <c:lblOffset val="100"/>
        <c:noMultiLvlLbl val="0"/>
      </c:catAx>
      <c:valAx>
        <c:axId val="1430919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VOC event-free patients (%)</a:t>
                </a:r>
              </a:p>
            </c:rich>
          </c:tx>
          <c:layout>
            <c:manualLayout>
              <c:xMode val="edge"/>
              <c:yMode val="edge"/>
              <c:x val="1.9103880397303302E-2"/>
              <c:y val="0.2432434760521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28575">
            <a:solidFill>
              <a:schemeClr val="dk1"/>
            </a:solidFill>
          </a:ln>
          <a:effectLst/>
        </c:spPr>
        <c:txPr>
          <a:bodyPr rot="-60000000" vert="horz"/>
          <a:lstStyle/>
          <a:p>
            <a:pPr algn="ctr">
              <a:defRPr/>
            </a:pPr>
            <a:endParaRPr lang="en-US"/>
          </a:p>
        </c:txPr>
        <c:crossAx val="14309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venir Next LT Pro" panose="020B05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91522837496355"/>
          <c:y val="4.2310565865012591E-2"/>
          <c:w val="0.81110690870754099"/>
          <c:h val="0.83309633992124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F33-42EC-9503-21E60C16C5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F33-42EC-9503-21E60C16C5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33-42EC-9503-21E60C16C50F}"/>
              </c:ext>
            </c:extLst>
          </c:dPt>
          <c:cat>
            <c:strRef>
              <c:f>Sheet1!$A$2:$A$3</c:f>
              <c:strCache>
                <c:ptCount val="2"/>
                <c:pt idx="0">
                  <c:v>Crizanlizumab 5.0 mg/kg (n=47)</c:v>
                </c:pt>
                <c:pt idx="1">
                  <c:v>Placebo (n=47)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 formatCode="General">
                  <c:v>1.97</c:v>
                </c:pt>
                <c:pt idx="1">
                  <c:v>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33-42EC-9503-21E60C16C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118528"/>
        <c:axId val="144120064"/>
      </c:barChart>
      <c:catAx>
        <c:axId val="1441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20064"/>
        <c:crosses val="autoZero"/>
        <c:auto val="1"/>
        <c:lblAlgn val="ctr"/>
        <c:lblOffset val="100"/>
        <c:noMultiLvlLbl val="0"/>
      </c:catAx>
      <c:valAx>
        <c:axId val="144120064"/>
        <c:scaling>
          <c:orientation val="minMax"/>
          <c:max val="6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285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185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70747847426975E-2"/>
          <c:y val="4.5653879533805869E-2"/>
          <c:w val="0.81110690870754099"/>
          <c:h val="0.83309633992124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72B-47DB-8E9E-C7D50116A36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72B-47DB-8E9E-C7D50116A3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72B-47DB-8E9E-C7D50116A368}"/>
              </c:ext>
            </c:extLst>
          </c:dPt>
          <c:cat>
            <c:strRef>
              <c:f>Sheet1!$A$2:$A$3</c:f>
              <c:strCache>
                <c:ptCount val="2"/>
                <c:pt idx="0">
                  <c:v>Crizanlizumab 5.0 mg/kg (n=42)</c:v>
                </c:pt>
                <c:pt idx="1">
                  <c:v>Placebo (n=41)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 formatCode="General">
                  <c:v>1.1399999999999999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2B-47DB-8E9E-C7D50116A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150528"/>
        <c:axId val="144152064"/>
      </c:barChart>
      <c:catAx>
        <c:axId val="1441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52064"/>
        <c:crosses val="autoZero"/>
        <c:auto val="1"/>
        <c:lblAlgn val="ctr"/>
        <c:lblOffset val="100"/>
        <c:noMultiLvlLbl val="0"/>
      </c:catAx>
      <c:valAx>
        <c:axId val="144152064"/>
        <c:scaling>
          <c:orientation val="minMax"/>
          <c:max val="6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285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505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7301090501801"/>
          <c:y val="3.9445339994287801E-2"/>
          <c:w val="0.81110690870754099"/>
          <c:h val="0.83309633992124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1E3-47FC-9E19-C9F785E9FC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1E3-47FC-9E19-C9F785E9FC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1E3-47FC-9E19-C9F785E9FC92}"/>
              </c:ext>
            </c:extLst>
          </c:dPt>
          <c:cat>
            <c:strRef>
              <c:f>Sheet1!$A$2:$A$3</c:f>
              <c:strCache>
                <c:ptCount val="2"/>
                <c:pt idx="0">
                  <c:v>Crizanlizumab 5.0 mg/kg (n=25)</c:v>
                </c:pt>
                <c:pt idx="1">
                  <c:v>Placebo (n=24)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1.97</c:v>
                </c:pt>
                <c:pt idx="1">
                  <c:v>5.32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E3-47FC-9E19-C9F785E9F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903744"/>
        <c:axId val="143909632"/>
      </c:barChart>
      <c:catAx>
        <c:axId val="14390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09632"/>
        <c:crosses val="autoZero"/>
        <c:auto val="1"/>
        <c:lblAlgn val="ctr"/>
        <c:lblOffset val="100"/>
        <c:noMultiLvlLbl val="0"/>
      </c:catAx>
      <c:valAx>
        <c:axId val="143909632"/>
        <c:scaling>
          <c:orientation val="minMax"/>
          <c:max val="6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285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03744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7301090501801"/>
          <c:y val="3.9445339994287801E-2"/>
          <c:w val="0.81110690870754099"/>
          <c:h val="0.83309633992124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AE-4BD2-91CA-D810E902417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CAE-4BD2-91CA-D810E902417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AE-4BD2-91CA-D810E902417C}"/>
              </c:ext>
            </c:extLst>
          </c:dPt>
          <c:cat>
            <c:strRef>
              <c:f>Sheet1!$A$2:$A$3</c:f>
              <c:strCache>
                <c:ptCount val="2"/>
                <c:pt idx="0">
                  <c:v>Crizanlizumab   5.0 mg/kg (n=20)</c:v>
                </c:pt>
                <c:pt idx="1">
                  <c:v>Placebo (n=18)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0.99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AE-4BD2-91CA-D810E9024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931648"/>
        <c:axId val="143937536"/>
      </c:barChart>
      <c:catAx>
        <c:axId val="14393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37536"/>
        <c:crosses val="autoZero"/>
        <c:auto val="1"/>
        <c:lblAlgn val="ctr"/>
        <c:lblOffset val="100"/>
        <c:noMultiLvlLbl val="0"/>
      </c:catAx>
      <c:valAx>
        <c:axId val="143937536"/>
        <c:scaling>
          <c:orientation val="minMax"/>
          <c:max val="6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285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31648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56692913386"/>
          <c:y val="3.56029920908097E-2"/>
          <c:w val="0.81110690870754099"/>
          <c:h val="0.83309633992124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B09-4FA2-A5AC-79E26FA150F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B09-4FA2-A5AC-79E26FA150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B09-4FA2-A5AC-79E26FA150F2}"/>
              </c:ext>
            </c:extLst>
          </c:dPt>
          <c:cat>
            <c:strRef>
              <c:f>Sheet1!$A$2:$A$3</c:f>
              <c:strCache>
                <c:ptCount val="2"/>
                <c:pt idx="0">
                  <c:v>Crizanlizumab 5.0 mg/kg (n=42)</c:v>
                </c:pt>
                <c:pt idx="1">
                  <c:v>Placebo (n=40)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2.4300000000000002</c:v>
                </c:pt>
                <c:pt idx="1">
                  <c:v>3.58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09-4FA2-A5AC-79E26FA15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996416"/>
        <c:axId val="143997952"/>
      </c:barChart>
      <c:catAx>
        <c:axId val="14399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97952"/>
        <c:crosses val="autoZero"/>
        <c:auto val="1"/>
        <c:lblAlgn val="ctr"/>
        <c:lblOffset val="100"/>
        <c:noMultiLvlLbl val="0"/>
      </c:catAx>
      <c:valAx>
        <c:axId val="143997952"/>
        <c:scaling>
          <c:orientation val="minMax"/>
          <c:max val="6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285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9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73981837572507E-2"/>
          <c:y val="3.9445223118942829E-2"/>
          <c:w val="0.81110690870754099"/>
          <c:h val="0.83309633992124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9C-4E90-AB09-D4D54197AAC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9C-4E90-AB09-D4D54197AAC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99C-4E90-AB09-D4D54197AAC8}"/>
              </c:ext>
            </c:extLst>
          </c:dPt>
          <c:cat>
            <c:strRef>
              <c:f>Sheet1!$A$2:$A$3</c:f>
              <c:strCache>
                <c:ptCount val="2"/>
                <c:pt idx="0">
                  <c:v>Crizanlizumab 5.0 mg/kg (n=25)</c:v>
                </c:pt>
                <c:pt idx="1">
                  <c:v>Placebo (n=25)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9C-4E90-AB09-D4D54197A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037376"/>
        <c:axId val="144038912"/>
      </c:barChart>
      <c:catAx>
        <c:axId val="14403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038912"/>
        <c:crosses val="autoZero"/>
        <c:auto val="1"/>
        <c:lblAlgn val="ctr"/>
        <c:lblOffset val="100"/>
        <c:noMultiLvlLbl val="0"/>
      </c:catAx>
      <c:valAx>
        <c:axId val="144038912"/>
        <c:scaling>
          <c:orientation val="minMax"/>
          <c:max val="6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285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0373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image" Target="../media/image52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5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48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F00B5-20F8-4DE5-828F-03CD016C715F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C96269E5-A876-4E70-A396-AEC400959095}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HCC</a:t>
          </a:r>
        </a:p>
        <a:p>
          <a:r>
            <a:rPr lang="en-GB" dirty="0">
              <a:latin typeface="Avenir Next LT Pro" panose="020B0504020202020204" pitchFamily="34" charset="0"/>
            </a:rPr>
            <a:t>Clinical Network Lead  </a:t>
          </a:r>
        </a:p>
      </dgm:t>
    </dgm:pt>
    <dgm:pt modelId="{4AA7E7A1-CA6F-44FD-AEAC-3A45FFAD01C2}" type="parTrans" cxnId="{AE994599-E7E4-488E-BE57-2528E2CC701C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B48A067E-0BCC-4512-AF8C-9D6E7E9B564F}" type="sibTrans" cxnId="{AE994599-E7E4-488E-BE57-2528E2CC701C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1442CEAC-C14F-4D74-B779-9EE5FCFCD933}" type="asst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Specialist HB Team</a:t>
          </a:r>
        </a:p>
      </dgm:t>
    </dgm:pt>
    <dgm:pt modelId="{EE9C0FA1-7776-4F98-8ECB-BCC40FC7BBC8}" type="parTrans" cxnId="{90F599A2-36F2-44BC-80D4-1EA84F0BBDD6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5020A6DC-BB9C-4E15-8D54-943591C83A01}" type="sibTrans" cxnId="{90F599A2-36F2-44BC-80D4-1EA84F0BBDD6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6157DF3F-88F7-46BA-BFDA-62CA3386D0A0}" type="asst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Specialist HB Team</a:t>
          </a:r>
        </a:p>
      </dgm:t>
    </dgm:pt>
    <dgm:pt modelId="{9E1DE2BC-E433-4B57-BEFC-E88791782AF2}" type="parTrans" cxnId="{6B2484D0-6D93-4CD8-8C13-F1B623557876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FADACBCF-B08B-4A28-94BA-0A269A916D76}" type="sibTrans" cxnId="{6B2484D0-6D93-4CD8-8C13-F1B623557876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9EF9BFDA-364E-4DF8-B723-E83C8E34EAB0}" type="asst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Local HB Team</a:t>
          </a:r>
        </a:p>
      </dgm:t>
    </dgm:pt>
    <dgm:pt modelId="{D6AB665D-8EFC-474B-9A20-DCACE60FC306}" type="parTrans" cxnId="{0E1683AE-FB26-49A1-8619-4D570459079D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DB842EEE-D33B-40D9-9C14-333BE1A8AFE6}" type="sibTrans" cxnId="{0E1683AE-FB26-49A1-8619-4D570459079D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73515D48-BDD7-4893-B4CA-4F9D663E1687}" type="asst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Local HB Team</a:t>
          </a:r>
        </a:p>
      </dgm:t>
    </dgm:pt>
    <dgm:pt modelId="{FA2EC17E-1A98-44EF-B91F-FD691407A183}" type="parTrans" cxnId="{1C21C34B-691C-4041-904E-3ABD1CCCA7B0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D08F840D-9395-4C75-8F17-6AAD7A88D198}" type="sibTrans" cxnId="{1C21C34B-691C-4041-904E-3ABD1CCCA7B0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2D7DF675-16CF-4FF4-9B92-478291DED860}" type="asst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Other providers</a:t>
          </a:r>
        </a:p>
      </dgm:t>
    </dgm:pt>
    <dgm:pt modelId="{B5D36669-D92E-419B-A887-885A753A45BB}" type="parTrans" cxnId="{98A107B3-CCC5-4A54-A63E-0AB1649D86CB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FBFC2F6A-8F66-40AE-AD3A-6D02B3AD3DC5}" type="sibTrans" cxnId="{98A107B3-CCC5-4A54-A63E-0AB1649D86CB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1065AB46-3FC3-4B2B-8785-97D731C7A589}" type="asst">
      <dgm:prSet phldrT="[Text]"/>
      <dgm:spPr/>
      <dgm:t>
        <a:bodyPr/>
        <a:lstStyle/>
        <a:p>
          <a:r>
            <a:rPr lang="en-GB">
              <a:latin typeface="Avenir Next LT Pro" panose="020B0504020202020204" pitchFamily="34" charset="0"/>
            </a:rPr>
            <a:t>Other providers</a:t>
          </a:r>
          <a:endParaRPr lang="en-GB" dirty="0">
            <a:latin typeface="Avenir Next LT Pro" panose="020B0504020202020204" pitchFamily="34" charset="0"/>
          </a:endParaRPr>
        </a:p>
      </dgm:t>
    </dgm:pt>
    <dgm:pt modelId="{F5BDCB9C-875E-42AC-9256-B4F7C851DEDE}" type="parTrans" cxnId="{251BFE28-D348-4756-B21F-A50185D480E1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1C323A37-7E24-4C73-AEF7-D10C9AA033AF}" type="sibTrans" cxnId="{251BFE28-D348-4756-B21F-A50185D480E1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D8C66AFB-FB93-42F0-8B94-4AB82330A05F}" type="pres">
      <dgm:prSet presAssocID="{3A0F00B5-20F8-4DE5-828F-03CD016C715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09B0E71-976A-40DD-9E4D-BA8F4E32B600}" type="pres">
      <dgm:prSet presAssocID="{3A0F00B5-20F8-4DE5-828F-03CD016C715F}" presName="hierFlow" presStyleCnt="0"/>
      <dgm:spPr/>
    </dgm:pt>
    <dgm:pt modelId="{DE31D168-D6AF-4134-A8B1-1FDC6E9E1719}" type="pres">
      <dgm:prSet presAssocID="{3A0F00B5-20F8-4DE5-828F-03CD016C715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02D29E2-C244-43CE-9E01-22B0DF747147}" type="pres">
      <dgm:prSet presAssocID="{C96269E5-A876-4E70-A396-AEC400959095}" presName="Name14" presStyleCnt="0"/>
      <dgm:spPr/>
    </dgm:pt>
    <dgm:pt modelId="{E6410AC4-DF6D-446C-A4E1-8ACD04F750AC}" type="pres">
      <dgm:prSet presAssocID="{C96269E5-A876-4E70-A396-AEC400959095}" presName="level1Shape" presStyleLbl="node0" presStyleIdx="0" presStyleCnt="1" custScaleX="136921">
        <dgm:presLayoutVars>
          <dgm:chPref val="3"/>
        </dgm:presLayoutVars>
      </dgm:prSet>
      <dgm:spPr/>
    </dgm:pt>
    <dgm:pt modelId="{86094EDE-F9B8-4B13-B5E8-AF0FEA4F2309}" type="pres">
      <dgm:prSet presAssocID="{C96269E5-A876-4E70-A396-AEC400959095}" presName="hierChild2" presStyleCnt="0"/>
      <dgm:spPr/>
    </dgm:pt>
    <dgm:pt modelId="{1CCD82BA-33FE-40AC-8FBF-DF7F7C1EBDC5}" type="pres">
      <dgm:prSet presAssocID="{EE9C0FA1-7776-4F98-8ECB-BCC40FC7BBC8}" presName="Name19" presStyleLbl="parChTrans1D2" presStyleIdx="0" presStyleCnt="2"/>
      <dgm:spPr/>
    </dgm:pt>
    <dgm:pt modelId="{5BAF250B-0502-48A5-99FC-61850829AB1E}" type="pres">
      <dgm:prSet presAssocID="{1442CEAC-C14F-4D74-B779-9EE5FCFCD933}" presName="Name21" presStyleCnt="0"/>
      <dgm:spPr/>
    </dgm:pt>
    <dgm:pt modelId="{413AF663-FDA1-4661-B0DD-B533E85DEB0C}" type="pres">
      <dgm:prSet presAssocID="{1442CEAC-C14F-4D74-B779-9EE5FCFCD933}" presName="level2Shape" presStyleLbl="asst1" presStyleIdx="0" presStyleCnt="6"/>
      <dgm:spPr/>
    </dgm:pt>
    <dgm:pt modelId="{6092D573-6E1D-4C8A-AA01-B6720E94989B}" type="pres">
      <dgm:prSet presAssocID="{1442CEAC-C14F-4D74-B779-9EE5FCFCD933}" presName="hierChild3" presStyleCnt="0"/>
      <dgm:spPr/>
    </dgm:pt>
    <dgm:pt modelId="{D8D24994-36BB-48AD-B5DC-17331974109B}" type="pres">
      <dgm:prSet presAssocID="{D6AB665D-8EFC-474B-9A20-DCACE60FC306}" presName="Name19" presStyleLbl="parChTrans1D3" presStyleIdx="0" presStyleCnt="2"/>
      <dgm:spPr/>
    </dgm:pt>
    <dgm:pt modelId="{8F2B1E79-7096-416B-B27E-F3483D9EDE99}" type="pres">
      <dgm:prSet presAssocID="{9EF9BFDA-364E-4DF8-B723-E83C8E34EAB0}" presName="Name21" presStyleCnt="0"/>
      <dgm:spPr/>
    </dgm:pt>
    <dgm:pt modelId="{5FD780F3-2E80-4B01-9C1E-EA1D4867C581}" type="pres">
      <dgm:prSet presAssocID="{9EF9BFDA-364E-4DF8-B723-E83C8E34EAB0}" presName="level2Shape" presStyleLbl="asst1" presStyleIdx="1" presStyleCnt="6"/>
      <dgm:spPr/>
    </dgm:pt>
    <dgm:pt modelId="{2E3E91C4-58AA-4387-8336-D8C8EA2F15A1}" type="pres">
      <dgm:prSet presAssocID="{9EF9BFDA-364E-4DF8-B723-E83C8E34EAB0}" presName="hierChild3" presStyleCnt="0"/>
      <dgm:spPr/>
    </dgm:pt>
    <dgm:pt modelId="{58DA7BD6-43B9-487D-999A-7BDCD6A8F252}" type="pres">
      <dgm:prSet presAssocID="{B5D36669-D92E-419B-A887-885A753A45BB}" presName="Name19" presStyleLbl="parChTrans1D4" presStyleIdx="0" presStyleCnt="2"/>
      <dgm:spPr/>
    </dgm:pt>
    <dgm:pt modelId="{1843E848-7182-4FC3-BB16-D640F5D650E1}" type="pres">
      <dgm:prSet presAssocID="{2D7DF675-16CF-4FF4-9B92-478291DED860}" presName="Name21" presStyleCnt="0"/>
      <dgm:spPr/>
    </dgm:pt>
    <dgm:pt modelId="{4C65A593-7A05-4E1B-960A-1C0D6497F9BB}" type="pres">
      <dgm:prSet presAssocID="{2D7DF675-16CF-4FF4-9B92-478291DED860}" presName="level2Shape" presStyleLbl="asst1" presStyleIdx="2" presStyleCnt="6"/>
      <dgm:spPr/>
    </dgm:pt>
    <dgm:pt modelId="{642E773C-A4A4-4EE4-AE80-A48C613E2578}" type="pres">
      <dgm:prSet presAssocID="{2D7DF675-16CF-4FF4-9B92-478291DED860}" presName="hierChild3" presStyleCnt="0"/>
      <dgm:spPr/>
    </dgm:pt>
    <dgm:pt modelId="{38F1B0C6-B73D-413B-82E2-30BC4507F8EC}" type="pres">
      <dgm:prSet presAssocID="{9E1DE2BC-E433-4B57-BEFC-E88791782AF2}" presName="Name19" presStyleLbl="parChTrans1D2" presStyleIdx="1" presStyleCnt="2"/>
      <dgm:spPr/>
    </dgm:pt>
    <dgm:pt modelId="{E26C7144-D166-4C69-B893-57C8EEC72306}" type="pres">
      <dgm:prSet presAssocID="{6157DF3F-88F7-46BA-BFDA-62CA3386D0A0}" presName="Name21" presStyleCnt="0"/>
      <dgm:spPr/>
    </dgm:pt>
    <dgm:pt modelId="{1F89633E-8DED-4140-B10C-926B77DAEB18}" type="pres">
      <dgm:prSet presAssocID="{6157DF3F-88F7-46BA-BFDA-62CA3386D0A0}" presName="level2Shape" presStyleLbl="asst1" presStyleIdx="3" presStyleCnt="6"/>
      <dgm:spPr/>
    </dgm:pt>
    <dgm:pt modelId="{DF7DC66E-4D60-47DC-A92B-2DC503175C6D}" type="pres">
      <dgm:prSet presAssocID="{6157DF3F-88F7-46BA-BFDA-62CA3386D0A0}" presName="hierChild3" presStyleCnt="0"/>
      <dgm:spPr/>
    </dgm:pt>
    <dgm:pt modelId="{C6B3BFED-16A5-4087-B7BD-4D2D0E478A13}" type="pres">
      <dgm:prSet presAssocID="{FA2EC17E-1A98-44EF-B91F-FD691407A183}" presName="Name19" presStyleLbl="parChTrans1D3" presStyleIdx="1" presStyleCnt="2"/>
      <dgm:spPr/>
    </dgm:pt>
    <dgm:pt modelId="{05182901-3245-4863-82D9-6894C9E493F9}" type="pres">
      <dgm:prSet presAssocID="{73515D48-BDD7-4893-B4CA-4F9D663E1687}" presName="Name21" presStyleCnt="0"/>
      <dgm:spPr/>
    </dgm:pt>
    <dgm:pt modelId="{9866B159-B6E8-468A-B2CF-FE596A78399A}" type="pres">
      <dgm:prSet presAssocID="{73515D48-BDD7-4893-B4CA-4F9D663E1687}" presName="level2Shape" presStyleLbl="asst1" presStyleIdx="4" presStyleCnt="6"/>
      <dgm:spPr/>
    </dgm:pt>
    <dgm:pt modelId="{FF961E0F-50D2-4123-85CA-6B902CA42AFC}" type="pres">
      <dgm:prSet presAssocID="{73515D48-BDD7-4893-B4CA-4F9D663E1687}" presName="hierChild3" presStyleCnt="0"/>
      <dgm:spPr/>
    </dgm:pt>
    <dgm:pt modelId="{4AF4EE1E-B5F8-4BB0-AA75-77A4CB5D62A2}" type="pres">
      <dgm:prSet presAssocID="{F5BDCB9C-875E-42AC-9256-B4F7C851DEDE}" presName="Name19" presStyleLbl="parChTrans1D4" presStyleIdx="1" presStyleCnt="2"/>
      <dgm:spPr/>
    </dgm:pt>
    <dgm:pt modelId="{D38E964D-C942-47A5-AB7A-80DBF3C5A73A}" type="pres">
      <dgm:prSet presAssocID="{1065AB46-3FC3-4B2B-8785-97D731C7A589}" presName="Name21" presStyleCnt="0"/>
      <dgm:spPr/>
    </dgm:pt>
    <dgm:pt modelId="{6EBF0411-1FE1-4F81-BE19-68BE8C736FF0}" type="pres">
      <dgm:prSet presAssocID="{1065AB46-3FC3-4B2B-8785-97D731C7A589}" presName="level2Shape" presStyleLbl="asst1" presStyleIdx="5" presStyleCnt="6"/>
      <dgm:spPr/>
    </dgm:pt>
    <dgm:pt modelId="{6AA2C730-65AC-4063-811C-51A3062FFC15}" type="pres">
      <dgm:prSet presAssocID="{1065AB46-3FC3-4B2B-8785-97D731C7A589}" presName="hierChild3" presStyleCnt="0"/>
      <dgm:spPr/>
    </dgm:pt>
    <dgm:pt modelId="{FA758A33-5B13-4D39-ABBC-5550D726F372}" type="pres">
      <dgm:prSet presAssocID="{3A0F00B5-20F8-4DE5-828F-03CD016C715F}" presName="bgShapesFlow" presStyleCnt="0"/>
      <dgm:spPr/>
    </dgm:pt>
  </dgm:ptLst>
  <dgm:cxnLst>
    <dgm:cxn modelId="{251BFE28-D348-4756-B21F-A50185D480E1}" srcId="{73515D48-BDD7-4893-B4CA-4F9D663E1687}" destId="{1065AB46-3FC3-4B2B-8785-97D731C7A589}" srcOrd="0" destOrd="0" parTransId="{F5BDCB9C-875E-42AC-9256-B4F7C851DEDE}" sibTransId="{1C323A37-7E24-4C73-AEF7-D10C9AA033AF}"/>
    <dgm:cxn modelId="{0CDC7F68-CD27-46DA-83CD-694E4BCD2FAF}" type="presOf" srcId="{C96269E5-A876-4E70-A396-AEC400959095}" destId="{E6410AC4-DF6D-446C-A4E1-8ACD04F750AC}" srcOrd="0" destOrd="0" presId="urn:microsoft.com/office/officeart/2005/8/layout/hierarchy6"/>
    <dgm:cxn modelId="{1C21C34B-691C-4041-904E-3ABD1CCCA7B0}" srcId="{6157DF3F-88F7-46BA-BFDA-62CA3386D0A0}" destId="{73515D48-BDD7-4893-B4CA-4F9D663E1687}" srcOrd="0" destOrd="0" parTransId="{FA2EC17E-1A98-44EF-B91F-FD691407A183}" sibTransId="{D08F840D-9395-4C75-8F17-6AAD7A88D198}"/>
    <dgm:cxn modelId="{3C4B7E50-A667-4A75-8A9B-AE8BC2B51DD7}" type="presOf" srcId="{B5D36669-D92E-419B-A887-885A753A45BB}" destId="{58DA7BD6-43B9-487D-999A-7BDCD6A8F252}" srcOrd="0" destOrd="0" presId="urn:microsoft.com/office/officeart/2005/8/layout/hierarchy6"/>
    <dgm:cxn modelId="{53440B79-5262-42E2-BB55-0B58FC857D50}" type="presOf" srcId="{EE9C0FA1-7776-4F98-8ECB-BCC40FC7BBC8}" destId="{1CCD82BA-33FE-40AC-8FBF-DF7F7C1EBDC5}" srcOrd="0" destOrd="0" presId="urn:microsoft.com/office/officeart/2005/8/layout/hierarchy6"/>
    <dgm:cxn modelId="{69E3C58B-E2EC-4DF0-A241-F2A5B1ED683B}" type="presOf" srcId="{9E1DE2BC-E433-4B57-BEFC-E88791782AF2}" destId="{38F1B0C6-B73D-413B-82E2-30BC4507F8EC}" srcOrd="0" destOrd="0" presId="urn:microsoft.com/office/officeart/2005/8/layout/hierarchy6"/>
    <dgm:cxn modelId="{1A157A90-D1C1-4776-9159-E52FBA72B5DC}" type="presOf" srcId="{D6AB665D-8EFC-474B-9A20-DCACE60FC306}" destId="{D8D24994-36BB-48AD-B5DC-17331974109B}" srcOrd="0" destOrd="0" presId="urn:microsoft.com/office/officeart/2005/8/layout/hierarchy6"/>
    <dgm:cxn modelId="{2E169890-3A09-4F2B-AD49-E36D9515FA70}" type="presOf" srcId="{FA2EC17E-1A98-44EF-B91F-FD691407A183}" destId="{C6B3BFED-16A5-4087-B7BD-4D2D0E478A13}" srcOrd="0" destOrd="0" presId="urn:microsoft.com/office/officeart/2005/8/layout/hierarchy6"/>
    <dgm:cxn modelId="{5FF9FC91-4037-4B9C-A835-A16F6514B290}" type="presOf" srcId="{1065AB46-3FC3-4B2B-8785-97D731C7A589}" destId="{6EBF0411-1FE1-4F81-BE19-68BE8C736FF0}" srcOrd="0" destOrd="0" presId="urn:microsoft.com/office/officeart/2005/8/layout/hierarchy6"/>
    <dgm:cxn modelId="{AE994599-E7E4-488E-BE57-2528E2CC701C}" srcId="{3A0F00B5-20F8-4DE5-828F-03CD016C715F}" destId="{C96269E5-A876-4E70-A396-AEC400959095}" srcOrd="0" destOrd="0" parTransId="{4AA7E7A1-CA6F-44FD-AEAC-3A45FFAD01C2}" sibTransId="{B48A067E-0BCC-4512-AF8C-9D6E7E9B564F}"/>
    <dgm:cxn modelId="{90F599A2-36F2-44BC-80D4-1EA84F0BBDD6}" srcId="{C96269E5-A876-4E70-A396-AEC400959095}" destId="{1442CEAC-C14F-4D74-B779-9EE5FCFCD933}" srcOrd="0" destOrd="0" parTransId="{EE9C0FA1-7776-4F98-8ECB-BCC40FC7BBC8}" sibTransId="{5020A6DC-BB9C-4E15-8D54-943591C83A01}"/>
    <dgm:cxn modelId="{D20088AB-AEA8-4D04-BD1B-E01065FE70F7}" type="presOf" srcId="{1442CEAC-C14F-4D74-B779-9EE5FCFCD933}" destId="{413AF663-FDA1-4661-B0DD-B533E85DEB0C}" srcOrd="0" destOrd="0" presId="urn:microsoft.com/office/officeart/2005/8/layout/hierarchy6"/>
    <dgm:cxn modelId="{0E1683AE-FB26-49A1-8619-4D570459079D}" srcId="{1442CEAC-C14F-4D74-B779-9EE5FCFCD933}" destId="{9EF9BFDA-364E-4DF8-B723-E83C8E34EAB0}" srcOrd="0" destOrd="0" parTransId="{D6AB665D-8EFC-474B-9A20-DCACE60FC306}" sibTransId="{DB842EEE-D33B-40D9-9C14-333BE1A8AFE6}"/>
    <dgm:cxn modelId="{98A107B3-CCC5-4A54-A63E-0AB1649D86CB}" srcId="{9EF9BFDA-364E-4DF8-B723-E83C8E34EAB0}" destId="{2D7DF675-16CF-4FF4-9B92-478291DED860}" srcOrd="0" destOrd="0" parTransId="{B5D36669-D92E-419B-A887-885A753A45BB}" sibTransId="{FBFC2F6A-8F66-40AE-AD3A-6D02B3AD3DC5}"/>
    <dgm:cxn modelId="{6A9A48CA-5E2F-4BB8-B5BA-1D1C75515B83}" type="presOf" srcId="{9EF9BFDA-364E-4DF8-B723-E83C8E34EAB0}" destId="{5FD780F3-2E80-4B01-9C1E-EA1D4867C581}" srcOrd="0" destOrd="0" presId="urn:microsoft.com/office/officeart/2005/8/layout/hierarchy6"/>
    <dgm:cxn modelId="{6B2484D0-6D93-4CD8-8C13-F1B623557876}" srcId="{C96269E5-A876-4E70-A396-AEC400959095}" destId="{6157DF3F-88F7-46BA-BFDA-62CA3386D0A0}" srcOrd="1" destOrd="0" parTransId="{9E1DE2BC-E433-4B57-BEFC-E88791782AF2}" sibTransId="{FADACBCF-B08B-4A28-94BA-0A269A916D76}"/>
    <dgm:cxn modelId="{57734CDE-AD2B-48C2-A56F-215C8DFA6042}" type="presOf" srcId="{F5BDCB9C-875E-42AC-9256-B4F7C851DEDE}" destId="{4AF4EE1E-B5F8-4BB0-AA75-77A4CB5D62A2}" srcOrd="0" destOrd="0" presId="urn:microsoft.com/office/officeart/2005/8/layout/hierarchy6"/>
    <dgm:cxn modelId="{6DCC02E9-E402-4F05-907E-872443DF6E89}" type="presOf" srcId="{2D7DF675-16CF-4FF4-9B92-478291DED860}" destId="{4C65A593-7A05-4E1B-960A-1C0D6497F9BB}" srcOrd="0" destOrd="0" presId="urn:microsoft.com/office/officeart/2005/8/layout/hierarchy6"/>
    <dgm:cxn modelId="{F75830EB-A041-43AD-821F-3989E15A802C}" type="presOf" srcId="{73515D48-BDD7-4893-B4CA-4F9D663E1687}" destId="{9866B159-B6E8-468A-B2CF-FE596A78399A}" srcOrd="0" destOrd="0" presId="urn:microsoft.com/office/officeart/2005/8/layout/hierarchy6"/>
    <dgm:cxn modelId="{708BE1F4-FF99-485B-ABBA-10F4B7D8229D}" type="presOf" srcId="{3A0F00B5-20F8-4DE5-828F-03CD016C715F}" destId="{D8C66AFB-FB93-42F0-8B94-4AB82330A05F}" srcOrd="0" destOrd="0" presId="urn:microsoft.com/office/officeart/2005/8/layout/hierarchy6"/>
    <dgm:cxn modelId="{2699D3F8-0DCC-4ACE-880A-F1780788C0ED}" type="presOf" srcId="{6157DF3F-88F7-46BA-BFDA-62CA3386D0A0}" destId="{1F89633E-8DED-4140-B10C-926B77DAEB18}" srcOrd="0" destOrd="0" presId="urn:microsoft.com/office/officeart/2005/8/layout/hierarchy6"/>
    <dgm:cxn modelId="{1AA22394-D1CF-47F8-BD1C-B5F434DD80FE}" type="presParOf" srcId="{D8C66AFB-FB93-42F0-8B94-4AB82330A05F}" destId="{409B0E71-976A-40DD-9E4D-BA8F4E32B600}" srcOrd="0" destOrd="0" presId="urn:microsoft.com/office/officeart/2005/8/layout/hierarchy6"/>
    <dgm:cxn modelId="{0AF9F513-7E37-4868-BDBD-DF4E435012A5}" type="presParOf" srcId="{409B0E71-976A-40DD-9E4D-BA8F4E32B600}" destId="{DE31D168-D6AF-4134-A8B1-1FDC6E9E1719}" srcOrd="0" destOrd="0" presId="urn:microsoft.com/office/officeart/2005/8/layout/hierarchy6"/>
    <dgm:cxn modelId="{D13E3A7F-53BC-4B1E-B4B7-1716F663E189}" type="presParOf" srcId="{DE31D168-D6AF-4134-A8B1-1FDC6E9E1719}" destId="{402D29E2-C244-43CE-9E01-22B0DF747147}" srcOrd="0" destOrd="0" presId="urn:microsoft.com/office/officeart/2005/8/layout/hierarchy6"/>
    <dgm:cxn modelId="{8015931A-37EB-48E3-B6A4-7E14DFFD2472}" type="presParOf" srcId="{402D29E2-C244-43CE-9E01-22B0DF747147}" destId="{E6410AC4-DF6D-446C-A4E1-8ACD04F750AC}" srcOrd="0" destOrd="0" presId="urn:microsoft.com/office/officeart/2005/8/layout/hierarchy6"/>
    <dgm:cxn modelId="{97C18850-3213-4438-8141-2C882DD9D3CE}" type="presParOf" srcId="{402D29E2-C244-43CE-9E01-22B0DF747147}" destId="{86094EDE-F9B8-4B13-B5E8-AF0FEA4F2309}" srcOrd="1" destOrd="0" presId="urn:microsoft.com/office/officeart/2005/8/layout/hierarchy6"/>
    <dgm:cxn modelId="{BE22E55C-29C2-48C0-BCCA-AEC3C61CF0CE}" type="presParOf" srcId="{86094EDE-F9B8-4B13-B5E8-AF0FEA4F2309}" destId="{1CCD82BA-33FE-40AC-8FBF-DF7F7C1EBDC5}" srcOrd="0" destOrd="0" presId="urn:microsoft.com/office/officeart/2005/8/layout/hierarchy6"/>
    <dgm:cxn modelId="{74652D29-756E-492E-9DC7-5D78B0E9CDEC}" type="presParOf" srcId="{86094EDE-F9B8-4B13-B5E8-AF0FEA4F2309}" destId="{5BAF250B-0502-48A5-99FC-61850829AB1E}" srcOrd="1" destOrd="0" presId="urn:microsoft.com/office/officeart/2005/8/layout/hierarchy6"/>
    <dgm:cxn modelId="{B2B0BA3E-8985-4782-8E6B-4322C9E69F32}" type="presParOf" srcId="{5BAF250B-0502-48A5-99FC-61850829AB1E}" destId="{413AF663-FDA1-4661-B0DD-B533E85DEB0C}" srcOrd="0" destOrd="0" presId="urn:microsoft.com/office/officeart/2005/8/layout/hierarchy6"/>
    <dgm:cxn modelId="{C13BC0F1-18D9-4F13-9A07-AAD69AF78763}" type="presParOf" srcId="{5BAF250B-0502-48A5-99FC-61850829AB1E}" destId="{6092D573-6E1D-4C8A-AA01-B6720E94989B}" srcOrd="1" destOrd="0" presId="urn:microsoft.com/office/officeart/2005/8/layout/hierarchy6"/>
    <dgm:cxn modelId="{2D66F3BD-98C1-4C8C-990A-3368CF405040}" type="presParOf" srcId="{6092D573-6E1D-4C8A-AA01-B6720E94989B}" destId="{D8D24994-36BB-48AD-B5DC-17331974109B}" srcOrd="0" destOrd="0" presId="urn:microsoft.com/office/officeart/2005/8/layout/hierarchy6"/>
    <dgm:cxn modelId="{646F0891-1F22-4F18-A605-043B0445287B}" type="presParOf" srcId="{6092D573-6E1D-4C8A-AA01-B6720E94989B}" destId="{8F2B1E79-7096-416B-B27E-F3483D9EDE99}" srcOrd="1" destOrd="0" presId="urn:microsoft.com/office/officeart/2005/8/layout/hierarchy6"/>
    <dgm:cxn modelId="{FD17FEF7-4136-4693-A53B-E0F0D75F88AE}" type="presParOf" srcId="{8F2B1E79-7096-416B-B27E-F3483D9EDE99}" destId="{5FD780F3-2E80-4B01-9C1E-EA1D4867C581}" srcOrd="0" destOrd="0" presId="urn:microsoft.com/office/officeart/2005/8/layout/hierarchy6"/>
    <dgm:cxn modelId="{22C433CF-3D35-4FCE-80B3-478649C6DC8D}" type="presParOf" srcId="{8F2B1E79-7096-416B-B27E-F3483D9EDE99}" destId="{2E3E91C4-58AA-4387-8336-D8C8EA2F15A1}" srcOrd="1" destOrd="0" presId="urn:microsoft.com/office/officeart/2005/8/layout/hierarchy6"/>
    <dgm:cxn modelId="{532C5CB0-1FE1-4F2C-AB8B-CEC85C818580}" type="presParOf" srcId="{2E3E91C4-58AA-4387-8336-D8C8EA2F15A1}" destId="{58DA7BD6-43B9-487D-999A-7BDCD6A8F252}" srcOrd="0" destOrd="0" presId="urn:microsoft.com/office/officeart/2005/8/layout/hierarchy6"/>
    <dgm:cxn modelId="{833E608E-1CDB-471A-B223-49DC2C30CF3C}" type="presParOf" srcId="{2E3E91C4-58AA-4387-8336-D8C8EA2F15A1}" destId="{1843E848-7182-4FC3-BB16-D640F5D650E1}" srcOrd="1" destOrd="0" presId="urn:microsoft.com/office/officeart/2005/8/layout/hierarchy6"/>
    <dgm:cxn modelId="{DC5FEF29-B83F-48C3-B607-9892AF59D2C9}" type="presParOf" srcId="{1843E848-7182-4FC3-BB16-D640F5D650E1}" destId="{4C65A593-7A05-4E1B-960A-1C0D6497F9BB}" srcOrd="0" destOrd="0" presId="urn:microsoft.com/office/officeart/2005/8/layout/hierarchy6"/>
    <dgm:cxn modelId="{A18DB091-1D9C-4F4D-AAD9-5BF7D6CF9132}" type="presParOf" srcId="{1843E848-7182-4FC3-BB16-D640F5D650E1}" destId="{642E773C-A4A4-4EE4-AE80-A48C613E2578}" srcOrd="1" destOrd="0" presId="urn:microsoft.com/office/officeart/2005/8/layout/hierarchy6"/>
    <dgm:cxn modelId="{CE16465A-BB73-4A25-8CA8-1D7E511DEA6D}" type="presParOf" srcId="{86094EDE-F9B8-4B13-B5E8-AF0FEA4F2309}" destId="{38F1B0C6-B73D-413B-82E2-30BC4507F8EC}" srcOrd="2" destOrd="0" presId="urn:microsoft.com/office/officeart/2005/8/layout/hierarchy6"/>
    <dgm:cxn modelId="{479D1646-92C1-40EF-AC32-0DACB3083C3E}" type="presParOf" srcId="{86094EDE-F9B8-4B13-B5E8-AF0FEA4F2309}" destId="{E26C7144-D166-4C69-B893-57C8EEC72306}" srcOrd="3" destOrd="0" presId="urn:microsoft.com/office/officeart/2005/8/layout/hierarchy6"/>
    <dgm:cxn modelId="{4A9D9945-236E-4FED-92C7-8811E52FF6ED}" type="presParOf" srcId="{E26C7144-D166-4C69-B893-57C8EEC72306}" destId="{1F89633E-8DED-4140-B10C-926B77DAEB18}" srcOrd="0" destOrd="0" presId="urn:microsoft.com/office/officeart/2005/8/layout/hierarchy6"/>
    <dgm:cxn modelId="{FE45EFC1-D61F-46B2-BDAD-5CE6C1B2948D}" type="presParOf" srcId="{E26C7144-D166-4C69-B893-57C8EEC72306}" destId="{DF7DC66E-4D60-47DC-A92B-2DC503175C6D}" srcOrd="1" destOrd="0" presId="urn:microsoft.com/office/officeart/2005/8/layout/hierarchy6"/>
    <dgm:cxn modelId="{DCFC96AC-2124-4ECA-A3F0-BE6DEC28CCBB}" type="presParOf" srcId="{DF7DC66E-4D60-47DC-A92B-2DC503175C6D}" destId="{C6B3BFED-16A5-4087-B7BD-4D2D0E478A13}" srcOrd="0" destOrd="0" presId="urn:microsoft.com/office/officeart/2005/8/layout/hierarchy6"/>
    <dgm:cxn modelId="{33F33CE9-091A-4B07-BEB1-38A491B4708E}" type="presParOf" srcId="{DF7DC66E-4D60-47DC-A92B-2DC503175C6D}" destId="{05182901-3245-4863-82D9-6894C9E493F9}" srcOrd="1" destOrd="0" presId="urn:microsoft.com/office/officeart/2005/8/layout/hierarchy6"/>
    <dgm:cxn modelId="{3BA436E1-74CB-491A-8FCA-6D04E79115CF}" type="presParOf" srcId="{05182901-3245-4863-82D9-6894C9E493F9}" destId="{9866B159-B6E8-468A-B2CF-FE596A78399A}" srcOrd="0" destOrd="0" presId="urn:microsoft.com/office/officeart/2005/8/layout/hierarchy6"/>
    <dgm:cxn modelId="{C60DC2FA-D21D-49BE-B25F-010490DDDF29}" type="presParOf" srcId="{05182901-3245-4863-82D9-6894C9E493F9}" destId="{FF961E0F-50D2-4123-85CA-6B902CA42AFC}" srcOrd="1" destOrd="0" presId="urn:microsoft.com/office/officeart/2005/8/layout/hierarchy6"/>
    <dgm:cxn modelId="{6A806E9D-D176-4919-81FC-A0941E594976}" type="presParOf" srcId="{FF961E0F-50D2-4123-85CA-6B902CA42AFC}" destId="{4AF4EE1E-B5F8-4BB0-AA75-77A4CB5D62A2}" srcOrd="0" destOrd="0" presId="urn:microsoft.com/office/officeart/2005/8/layout/hierarchy6"/>
    <dgm:cxn modelId="{E913B183-DA08-40DA-B7DE-CFA11A61D0CC}" type="presParOf" srcId="{FF961E0F-50D2-4123-85CA-6B902CA42AFC}" destId="{D38E964D-C942-47A5-AB7A-80DBF3C5A73A}" srcOrd="1" destOrd="0" presId="urn:microsoft.com/office/officeart/2005/8/layout/hierarchy6"/>
    <dgm:cxn modelId="{B27744BF-88A0-4827-ABED-A1F364B07B26}" type="presParOf" srcId="{D38E964D-C942-47A5-AB7A-80DBF3C5A73A}" destId="{6EBF0411-1FE1-4F81-BE19-68BE8C736FF0}" srcOrd="0" destOrd="0" presId="urn:microsoft.com/office/officeart/2005/8/layout/hierarchy6"/>
    <dgm:cxn modelId="{58397007-ED4E-4743-B821-3ED0B268804D}" type="presParOf" srcId="{D38E964D-C942-47A5-AB7A-80DBF3C5A73A}" destId="{6AA2C730-65AC-4063-811C-51A3062FFC15}" srcOrd="1" destOrd="0" presId="urn:microsoft.com/office/officeart/2005/8/layout/hierarchy6"/>
    <dgm:cxn modelId="{E0CC50FC-AA32-4C19-848B-B7CC1078C6D0}" type="presParOf" srcId="{D8C66AFB-FB93-42F0-8B94-4AB82330A05F}" destId="{FA758A33-5B13-4D39-ABBC-5550D726F372}" srcOrd="1" destOrd="0" presId="urn:microsoft.com/office/officeart/2005/8/layout/hierarchy6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F00B5-20F8-4DE5-828F-03CD016C715F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C96269E5-A876-4E70-A396-AEC400959095}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HCC</a:t>
          </a:r>
        </a:p>
        <a:p>
          <a:r>
            <a:rPr lang="en-GB" dirty="0">
              <a:latin typeface="Avenir Next LT Pro" panose="020B0504020202020204" pitchFamily="34" charset="0"/>
            </a:rPr>
            <a:t>Clinical Network Lead  </a:t>
          </a:r>
        </a:p>
      </dgm:t>
    </dgm:pt>
    <dgm:pt modelId="{4AA7E7A1-CA6F-44FD-AEAC-3A45FFAD01C2}" type="parTrans" cxnId="{AE994599-E7E4-488E-BE57-2528E2CC701C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B48A067E-0BCC-4512-AF8C-9D6E7E9B564F}" type="sibTrans" cxnId="{AE994599-E7E4-488E-BE57-2528E2CC701C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1442CEAC-C14F-4D74-B779-9EE5FCFCD933}" type="asst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Specialist HB Team</a:t>
          </a:r>
        </a:p>
      </dgm:t>
    </dgm:pt>
    <dgm:pt modelId="{EE9C0FA1-7776-4F98-8ECB-BCC40FC7BBC8}" type="parTrans" cxnId="{90F599A2-36F2-44BC-80D4-1EA84F0BBDD6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5020A6DC-BB9C-4E15-8D54-943591C83A01}" type="sibTrans" cxnId="{90F599A2-36F2-44BC-80D4-1EA84F0BBDD6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6157DF3F-88F7-46BA-BFDA-62CA3386D0A0}" type="asst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Specialist HB Team</a:t>
          </a:r>
        </a:p>
      </dgm:t>
    </dgm:pt>
    <dgm:pt modelId="{9E1DE2BC-E433-4B57-BEFC-E88791782AF2}" type="parTrans" cxnId="{6B2484D0-6D93-4CD8-8C13-F1B623557876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FADACBCF-B08B-4A28-94BA-0A269A916D76}" type="sibTrans" cxnId="{6B2484D0-6D93-4CD8-8C13-F1B623557876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9EF9BFDA-364E-4DF8-B723-E83C8E34EAB0}" type="asst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Local HB Team</a:t>
          </a:r>
        </a:p>
      </dgm:t>
    </dgm:pt>
    <dgm:pt modelId="{D6AB665D-8EFC-474B-9A20-DCACE60FC306}" type="parTrans" cxnId="{0E1683AE-FB26-49A1-8619-4D570459079D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DB842EEE-D33B-40D9-9C14-333BE1A8AFE6}" type="sibTrans" cxnId="{0E1683AE-FB26-49A1-8619-4D570459079D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73515D48-BDD7-4893-B4CA-4F9D663E1687}" type="asst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Local HB Team</a:t>
          </a:r>
        </a:p>
      </dgm:t>
    </dgm:pt>
    <dgm:pt modelId="{FA2EC17E-1A98-44EF-B91F-FD691407A183}" type="parTrans" cxnId="{1C21C34B-691C-4041-904E-3ABD1CCCA7B0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D08F840D-9395-4C75-8F17-6AAD7A88D198}" type="sibTrans" cxnId="{1C21C34B-691C-4041-904E-3ABD1CCCA7B0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2D7DF675-16CF-4FF4-9B92-478291DED860}" type="asst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Other providers</a:t>
          </a:r>
        </a:p>
      </dgm:t>
    </dgm:pt>
    <dgm:pt modelId="{B5D36669-D92E-419B-A887-885A753A45BB}" type="parTrans" cxnId="{98A107B3-CCC5-4A54-A63E-0AB1649D86CB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FBFC2F6A-8F66-40AE-AD3A-6D02B3AD3DC5}" type="sibTrans" cxnId="{98A107B3-CCC5-4A54-A63E-0AB1649D86CB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1065AB46-3FC3-4B2B-8785-97D731C7A589}" type="asst">
      <dgm:prSet phldrT="[Text]"/>
      <dgm:spPr/>
      <dgm:t>
        <a:bodyPr/>
        <a:lstStyle/>
        <a:p>
          <a:r>
            <a:rPr lang="en-GB">
              <a:latin typeface="Avenir Next LT Pro" panose="020B0504020202020204" pitchFamily="34" charset="0"/>
            </a:rPr>
            <a:t>Other providers</a:t>
          </a:r>
          <a:endParaRPr lang="en-GB" dirty="0">
            <a:latin typeface="Avenir Next LT Pro" panose="020B0504020202020204" pitchFamily="34" charset="0"/>
          </a:endParaRPr>
        </a:p>
      </dgm:t>
    </dgm:pt>
    <dgm:pt modelId="{F5BDCB9C-875E-42AC-9256-B4F7C851DEDE}" type="parTrans" cxnId="{251BFE28-D348-4756-B21F-A50185D480E1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1C323A37-7E24-4C73-AEF7-D10C9AA033AF}" type="sibTrans" cxnId="{251BFE28-D348-4756-B21F-A50185D480E1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D8C66AFB-FB93-42F0-8B94-4AB82330A05F}" type="pres">
      <dgm:prSet presAssocID="{3A0F00B5-20F8-4DE5-828F-03CD016C715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09B0E71-976A-40DD-9E4D-BA8F4E32B600}" type="pres">
      <dgm:prSet presAssocID="{3A0F00B5-20F8-4DE5-828F-03CD016C715F}" presName="hierFlow" presStyleCnt="0"/>
      <dgm:spPr/>
    </dgm:pt>
    <dgm:pt modelId="{DE31D168-D6AF-4134-A8B1-1FDC6E9E1719}" type="pres">
      <dgm:prSet presAssocID="{3A0F00B5-20F8-4DE5-828F-03CD016C715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02D29E2-C244-43CE-9E01-22B0DF747147}" type="pres">
      <dgm:prSet presAssocID="{C96269E5-A876-4E70-A396-AEC400959095}" presName="Name14" presStyleCnt="0"/>
      <dgm:spPr/>
    </dgm:pt>
    <dgm:pt modelId="{E6410AC4-DF6D-446C-A4E1-8ACD04F750AC}" type="pres">
      <dgm:prSet presAssocID="{C96269E5-A876-4E70-A396-AEC400959095}" presName="level1Shape" presStyleLbl="node0" presStyleIdx="0" presStyleCnt="1" custScaleX="136921">
        <dgm:presLayoutVars>
          <dgm:chPref val="3"/>
        </dgm:presLayoutVars>
      </dgm:prSet>
      <dgm:spPr/>
    </dgm:pt>
    <dgm:pt modelId="{86094EDE-F9B8-4B13-B5E8-AF0FEA4F2309}" type="pres">
      <dgm:prSet presAssocID="{C96269E5-A876-4E70-A396-AEC400959095}" presName="hierChild2" presStyleCnt="0"/>
      <dgm:spPr/>
    </dgm:pt>
    <dgm:pt modelId="{1CCD82BA-33FE-40AC-8FBF-DF7F7C1EBDC5}" type="pres">
      <dgm:prSet presAssocID="{EE9C0FA1-7776-4F98-8ECB-BCC40FC7BBC8}" presName="Name19" presStyleLbl="parChTrans1D2" presStyleIdx="0" presStyleCnt="2"/>
      <dgm:spPr/>
    </dgm:pt>
    <dgm:pt modelId="{5BAF250B-0502-48A5-99FC-61850829AB1E}" type="pres">
      <dgm:prSet presAssocID="{1442CEAC-C14F-4D74-B779-9EE5FCFCD933}" presName="Name21" presStyleCnt="0"/>
      <dgm:spPr/>
    </dgm:pt>
    <dgm:pt modelId="{413AF663-FDA1-4661-B0DD-B533E85DEB0C}" type="pres">
      <dgm:prSet presAssocID="{1442CEAC-C14F-4D74-B779-9EE5FCFCD933}" presName="level2Shape" presStyleLbl="asst1" presStyleIdx="0" presStyleCnt="6"/>
      <dgm:spPr/>
    </dgm:pt>
    <dgm:pt modelId="{6092D573-6E1D-4C8A-AA01-B6720E94989B}" type="pres">
      <dgm:prSet presAssocID="{1442CEAC-C14F-4D74-B779-9EE5FCFCD933}" presName="hierChild3" presStyleCnt="0"/>
      <dgm:spPr/>
    </dgm:pt>
    <dgm:pt modelId="{D8D24994-36BB-48AD-B5DC-17331974109B}" type="pres">
      <dgm:prSet presAssocID="{D6AB665D-8EFC-474B-9A20-DCACE60FC306}" presName="Name19" presStyleLbl="parChTrans1D3" presStyleIdx="0" presStyleCnt="2"/>
      <dgm:spPr/>
    </dgm:pt>
    <dgm:pt modelId="{8F2B1E79-7096-416B-B27E-F3483D9EDE99}" type="pres">
      <dgm:prSet presAssocID="{9EF9BFDA-364E-4DF8-B723-E83C8E34EAB0}" presName="Name21" presStyleCnt="0"/>
      <dgm:spPr/>
    </dgm:pt>
    <dgm:pt modelId="{5FD780F3-2E80-4B01-9C1E-EA1D4867C581}" type="pres">
      <dgm:prSet presAssocID="{9EF9BFDA-364E-4DF8-B723-E83C8E34EAB0}" presName="level2Shape" presStyleLbl="asst1" presStyleIdx="1" presStyleCnt="6"/>
      <dgm:spPr/>
    </dgm:pt>
    <dgm:pt modelId="{2E3E91C4-58AA-4387-8336-D8C8EA2F15A1}" type="pres">
      <dgm:prSet presAssocID="{9EF9BFDA-364E-4DF8-B723-E83C8E34EAB0}" presName="hierChild3" presStyleCnt="0"/>
      <dgm:spPr/>
    </dgm:pt>
    <dgm:pt modelId="{58DA7BD6-43B9-487D-999A-7BDCD6A8F252}" type="pres">
      <dgm:prSet presAssocID="{B5D36669-D92E-419B-A887-885A753A45BB}" presName="Name19" presStyleLbl="parChTrans1D4" presStyleIdx="0" presStyleCnt="2"/>
      <dgm:spPr/>
    </dgm:pt>
    <dgm:pt modelId="{1843E848-7182-4FC3-BB16-D640F5D650E1}" type="pres">
      <dgm:prSet presAssocID="{2D7DF675-16CF-4FF4-9B92-478291DED860}" presName="Name21" presStyleCnt="0"/>
      <dgm:spPr/>
    </dgm:pt>
    <dgm:pt modelId="{4C65A593-7A05-4E1B-960A-1C0D6497F9BB}" type="pres">
      <dgm:prSet presAssocID="{2D7DF675-16CF-4FF4-9B92-478291DED860}" presName="level2Shape" presStyleLbl="asst1" presStyleIdx="2" presStyleCnt="6"/>
      <dgm:spPr/>
    </dgm:pt>
    <dgm:pt modelId="{642E773C-A4A4-4EE4-AE80-A48C613E2578}" type="pres">
      <dgm:prSet presAssocID="{2D7DF675-16CF-4FF4-9B92-478291DED860}" presName="hierChild3" presStyleCnt="0"/>
      <dgm:spPr/>
    </dgm:pt>
    <dgm:pt modelId="{38F1B0C6-B73D-413B-82E2-30BC4507F8EC}" type="pres">
      <dgm:prSet presAssocID="{9E1DE2BC-E433-4B57-BEFC-E88791782AF2}" presName="Name19" presStyleLbl="parChTrans1D2" presStyleIdx="1" presStyleCnt="2"/>
      <dgm:spPr/>
    </dgm:pt>
    <dgm:pt modelId="{E26C7144-D166-4C69-B893-57C8EEC72306}" type="pres">
      <dgm:prSet presAssocID="{6157DF3F-88F7-46BA-BFDA-62CA3386D0A0}" presName="Name21" presStyleCnt="0"/>
      <dgm:spPr/>
    </dgm:pt>
    <dgm:pt modelId="{1F89633E-8DED-4140-B10C-926B77DAEB18}" type="pres">
      <dgm:prSet presAssocID="{6157DF3F-88F7-46BA-BFDA-62CA3386D0A0}" presName="level2Shape" presStyleLbl="asst1" presStyleIdx="3" presStyleCnt="6"/>
      <dgm:spPr/>
    </dgm:pt>
    <dgm:pt modelId="{DF7DC66E-4D60-47DC-A92B-2DC503175C6D}" type="pres">
      <dgm:prSet presAssocID="{6157DF3F-88F7-46BA-BFDA-62CA3386D0A0}" presName="hierChild3" presStyleCnt="0"/>
      <dgm:spPr/>
    </dgm:pt>
    <dgm:pt modelId="{C6B3BFED-16A5-4087-B7BD-4D2D0E478A13}" type="pres">
      <dgm:prSet presAssocID="{FA2EC17E-1A98-44EF-B91F-FD691407A183}" presName="Name19" presStyleLbl="parChTrans1D3" presStyleIdx="1" presStyleCnt="2"/>
      <dgm:spPr/>
    </dgm:pt>
    <dgm:pt modelId="{05182901-3245-4863-82D9-6894C9E493F9}" type="pres">
      <dgm:prSet presAssocID="{73515D48-BDD7-4893-B4CA-4F9D663E1687}" presName="Name21" presStyleCnt="0"/>
      <dgm:spPr/>
    </dgm:pt>
    <dgm:pt modelId="{9866B159-B6E8-468A-B2CF-FE596A78399A}" type="pres">
      <dgm:prSet presAssocID="{73515D48-BDD7-4893-B4CA-4F9D663E1687}" presName="level2Shape" presStyleLbl="asst1" presStyleIdx="4" presStyleCnt="6"/>
      <dgm:spPr/>
    </dgm:pt>
    <dgm:pt modelId="{FF961E0F-50D2-4123-85CA-6B902CA42AFC}" type="pres">
      <dgm:prSet presAssocID="{73515D48-BDD7-4893-B4CA-4F9D663E1687}" presName="hierChild3" presStyleCnt="0"/>
      <dgm:spPr/>
    </dgm:pt>
    <dgm:pt modelId="{4AF4EE1E-B5F8-4BB0-AA75-77A4CB5D62A2}" type="pres">
      <dgm:prSet presAssocID="{F5BDCB9C-875E-42AC-9256-B4F7C851DEDE}" presName="Name19" presStyleLbl="parChTrans1D4" presStyleIdx="1" presStyleCnt="2"/>
      <dgm:spPr/>
    </dgm:pt>
    <dgm:pt modelId="{D38E964D-C942-47A5-AB7A-80DBF3C5A73A}" type="pres">
      <dgm:prSet presAssocID="{1065AB46-3FC3-4B2B-8785-97D731C7A589}" presName="Name21" presStyleCnt="0"/>
      <dgm:spPr/>
    </dgm:pt>
    <dgm:pt modelId="{6EBF0411-1FE1-4F81-BE19-68BE8C736FF0}" type="pres">
      <dgm:prSet presAssocID="{1065AB46-3FC3-4B2B-8785-97D731C7A589}" presName="level2Shape" presStyleLbl="asst1" presStyleIdx="5" presStyleCnt="6"/>
      <dgm:spPr/>
    </dgm:pt>
    <dgm:pt modelId="{6AA2C730-65AC-4063-811C-51A3062FFC15}" type="pres">
      <dgm:prSet presAssocID="{1065AB46-3FC3-4B2B-8785-97D731C7A589}" presName="hierChild3" presStyleCnt="0"/>
      <dgm:spPr/>
    </dgm:pt>
    <dgm:pt modelId="{FA758A33-5B13-4D39-ABBC-5550D726F372}" type="pres">
      <dgm:prSet presAssocID="{3A0F00B5-20F8-4DE5-828F-03CD016C715F}" presName="bgShapesFlow" presStyleCnt="0"/>
      <dgm:spPr/>
    </dgm:pt>
  </dgm:ptLst>
  <dgm:cxnLst>
    <dgm:cxn modelId="{251BFE28-D348-4756-B21F-A50185D480E1}" srcId="{73515D48-BDD7-4893-B4CA-4F9D663E1687}" destId="{1065AB46-3FC3-4B2B-8785-97D731C7A589}" srcOrd="0" destOrd="0" parTransId="{F5BDCB9C-875E-42AC-9256-B4F7C851DEDE}" sibTransId="{1C323A37-7E24-4C73-AEF7-D10C9AA033AF}"/>
    <dgm:cxn modelId="{0CDC7F68-CD27-46DA-83CD-694E4BCD2FAF}" type="presOf" srcId="{C96269E5-A876-4E70-A396-AEC400959095}" destId="{E6410AC4-DF6D-446C-A4E1-8ACD04F750AC}" srcOrd="0" destOrd="0" presId="urn:microsoft.com/office/officeart/2005/8/layout/hierarchy6"/>
    <dgm:cxn modelId="{1C21C34B-691C-4041-904E-3ABD1CCCA7B0}" srcId="{6157DF3F-88F7-46BA-BFDA-62CA3386D0A0}" destId="{73515D48-BDD7-4893-B4CA-4F9D663E1687}" srcOrd="0" destOrd="0" parTransId="{FA2EC17E-1A98-44EF-B91F-FD691407A183}" sibTransId="{D08F840D-9395-4C75-8F17-6AAD7A88D198}"/>
    <dgm:cxn modelId="{3C4B7E50-A667-4A75-8A9B-AE8BC2B51DD7}" type="presOf" srcId="{B5D36669-D92E-419B-A887-885A753A45BB}" destId="{58DA7BD6-43B9-487D-999A-7BDCD6A8F252}" srcOrd="0" destOrd="0" presId="urn:microsoft.com/office/officeart/2005/8/layout/hierarchy6"/>
    <dgm:cxn modelId="{53440B79-5262-42E2-BB55-0B58FC857D50}" type="presOf" srcId="{EE9C0FA1-7776-4F98-8ECB-BCC40FC7BBC8}" destId="{1CCD82BA-33FE-40AC-8FBF-DF7F7C1EBDC5}" srcOrd="0" destOrd="0" presId="urn:microsoft.com/office/officeart/2005/8/layout/hierarchy6"/>
    <dgm:cxn modelId="{69E3C58B-E2EC-4DF0-A241-F2A5B1ED683B}" type="presOf" srcId="{9E1DE2BC-E433-4B57-BEFC-E88791782AF2}" destId="{38F1B0C6-B73D-413B-82E2-30BC4507F8EC}" srcOrd="0" destOrd="0" presId="urn:microsoft.com/office/officeart/2005/8/layout/hierarchy6"/>
    <dgm:cxn modelId="{1A157A90-D1C1-4776-9159-E52FBA72B5DC}" type="presOf" srcId="{D6AB665D-8EFC-474B-9A20-DCACE60FC306}" destId="{D8D24994-36BB-48AD-B5DC-17331974109B}" srcOrd="0" destOrd="0" presId="urn:microsoft.com/office/officeart/2005/8/layout/hierarchy6"/>
    <dgm:cxn modelId="{2E169890-3A09-4F2B-AD49-E36D9515FA70}" type="presOf" srcId="{FA2EC17E-1A98-44EF-B91F-FD691407A183}" destId="{C6B3BFED-16A5-4087-B7BD-4D2D0E478A13}" srcOrd="0" destOrd="0" presId="urn:microsoft.com/office/officeart/2005/8/layout/hierarchy6"/>
    <dgm:cxn modelId="{5FF9FC91-4037-4B9C-A835-A16F6514B290}" type="presOf" srcId="{1065AB46-3FC3-4B2B-8785-97D731C7A589}" destId="{6EBF0411-1FE1-4F81-BE19-68BE8C736FF0}" srcOrd="0" destOrd="0" presId="urn:microsoft.com/office/officeart/2005/8/layout/hierarchy6"/>
    <dgm:cxn modelId="{AE994599-E7E4-488E-BE57-2528E2CC701C}" srcId="{3A0F00B5-20F8-4DE5-828F-03CD016C715F}" destId="{C96269E5-A876-4E70-A396-AEC400959095}" srcOrd="0" destOrd="0" parTransId="{4AA7E7A1-CA6F-44FD-AEAC-3A45FFAD01C2}" sibTransId="{B48A067E-0BCC-4512-AF8C-9D6E7E9B564F}"/>
    <dgm:cxn modelId="{90F599A2-36F2-44BC-80D4-1EA84F0BBDD6}" srcId="{C96269E5-A876-4E70-A396-AEC400959095}" destId="{1442CEAC-C14F-4D74-B779-9EE5FCFCD933}" srcOrd="0" destOrd="0" parTransId="{EE9C0FA1-7776-4F98-8ECB-BCC40FC7BBC8}" sibTransId="{5020A6DC-BB9C-4E15-8D54-943591C83A01}"/>
    <dgm:cxn modelId="{D20088AB-AEA8-4D04-BD1B-E01065FE70F7}" type="presOf" srcId="{1442CEAC-C14F-4D74-B779-9EE5FCFCD933}" destId="{413AF663-FDA1-4661-B0DD-B533E85DEB0C}" srcOrd="0" destOrd="0" presId="urn:microsoft.com/office/officeart/2005/8/layout/hierarchy6"/>
    <dgm:cxn modelId="{0E1683AE-FB26-49A1-8619-4D570459079D}" srcId="{1442CEAC-C14F-4D74-B779-9EE5FCFCD933}" destId="{9EF9BFDA-364E-4DF8-B723-E83C8E34EAB0}" srcOrd="0" destOrd="0" parTransId="{D6AB665D-8EFC-474B-9A20-DCACE60FC306}" sibTransId="{DB842EEE-D33B-40D9-9C14-333BE1A8AFE6}"/>
    <dgm:cxn modelId="{98A107B3-CCC5-4A54-A63E-0AB1649D86CB}" srcId="{9EF9BFDA-364E-4DF8-B723-E83C8E34EAB0}" destId="{2D7DF675-16CF-4FF4-9B92-478291DED860}" srcOrd="0" destOrd="0" parTransId="{B5D36669-D92E-419B-A887-885A753A45BB}" sibTransId="{FBFC2F6A-8F66-40AE-AD3A-6D02B3AD3DC5}"/>
    <dgm:cxn modelId="{6A9A48CA-5E2F-4BB8-B5BA-1D1C75515B83}" type="presOf" srcId="{9EF9BFDA-364E-4DF8-B723-E83C8E34EAB0}" destId="{5FD780F3-2E80-4B01-9C1E-EA1D4867C581}" srcOrd="0" destOrd="0" presId="urn:microsoft.com/office/officeart/2005/8/layout/hierarchy6"/>
    <dgm:cxn modelId="{6B2484D0-6D93-4CD8-8C13-F1B623557876}" srcId="{C96269E5-A876-4E70-A396-AEC400959095}" destId="{6157DF3F-88F7-46BA-BFDA-62CA3386D0A0}" srcOrd="1" destOrd="0" parTransId="{9E1DE2BC-E433-4B57-BEFC-E88791782AF2}" sibTransId="{FADACBCF-B08B-4A28-94BA-0A269A916D76}"/>
    <dgm:cxn modelId="{57734CDE-AD2B-48C2-A56F-215C8DFA6042}" type="presOf" srcId="{F5BDCB9C-875E-42AC-9256-B4F7C851DEDE}" destId="{4AF4EE1E-B5F8-4BB0-AA75-77A4CB5D62A2}" srcOrd="0" destOrd="0" presId="urn:microsoft.com/office/officeart/2005/8/layout/hierarchy6"/>
    <dgm:cxn modelId="{6DCC02E9-E402-4F05-907E-872443DF6E89}" type="presOf" srcId="{2D7DF675-16CF-4FF4-9B92-478291DED860}" destId="{4C65A593-7A05-4E1B-960A-1C0D6497F9BB}" srcOrd="0" destOrd="0" presId="urn:microsoft.com/office/officeart/2005/8/layout/hierarchy6"/>
    <dgm:cxn modelId="{F75830EB-A041-43AD-821F-3989E15A802C}" type="presOf" srcId="{73515D48-BDD7-4893-B4CA-4F9D663E1687}" destId="{9866B159-B6E8-468A-B2CF-FE596A78399A}" srcOrd="0" destOrd="0" presId="urn:microsoft.com/office/officeart/2005/8/layout/hierarchy6"/>
    <dgm:cxn modelId="{708BE1F4-FF99-485B-ABBA-10F4B7D8229D}" type="presOf" srcId="{3A0F00B5-20F8-4DE5-828F-03CD016C715F}" destId="{D8C66AFB-FB93-42F0-8B94-4AB82330A05F}" srcOrd="0" destOrd="0" presId="urn:microsoft.com/office/officeart/2005/8/layout/hierarchy6"/>
    <dgm:cxn modelId="{2699D3F8-0DCC-4ACE-880A-F1780788C0ED}" type="presOf" srcId="{6157DF3F-88F7-46BA-BFDA-62CA3386D0A0}" destId="{1F89633E-8DED-4140-B10C-926B77DAEB18}" srcOrd="0" destOrd="0" presId="urn:microsoft.com/office/officeart/2005/8/layout/hierarchy6"/>
    <dgm:cxn modelId="{1AA22394-D1CF-47F8-BD1C-B5F434DD80FE}" type="presParOf" srcId="{D8C66AFB-FB93-42F0-8B94-4AB82330A05F}" destId="{409B0E71-976A-40DD-9E4D-BA8F4E32B600}" srcOrd="0" destOrd="0" presId="urn:microsoft.com/office/officeart/2005/8/layout/hierarchy6"/>
    <dgm:cxn modelId="{0AF9F513-7E37-4868-BDBD-DF4E435012A5}" type="presParOf" srcId="{409B0E71-976A-40DD-9E4D-BA8F4E32B600}" destId="{DE31D168-D6AF-4134-A8B1-1FDC6E9E1719}" srcOrd="0" destOrd="0" presId="urn:microsoft.com/office/officeart/2005/8/layout/hierarchy6"/>
    <dgm:cxn modelId="{D13E3A7F-53BC-4B1E-B4B7-1716F663E189}" type="presParOf" srcId="{DE31D168-D6AF-4134-A8B1-1FDC6E9E1719}" destId="{402D29E2-C244-43CE-9E01-22B0DF747147}" srcOrd="0" destOrd="0" presId="urn:microsoft.com/office/officeart/2005/8/layout/hierarchy6"/>
    <dgm:cxn modelId="{8015931A-37EB-48E3-B6A4-7E14DFFD2472}" type="presParOf" srcId="{402D29E2-C244-43CE-9E01-22B0DF747147}" destId="{E6410AC4-DF6D-446C-A4E1-8ACD04F750AC}" srcOrd="0" destOrd="0" presId="urn:microsoft.com/office/officeart/2005/8/layout/hierarchy6"/>
    <dgm:cxn modelId="{97C18850-3213-4438-8141-2C882DD9D3CE}" type="presParOf" srcId="{402D29E2-C244-43CE-9E01-22B0DF747147}" destId="{86094EDE-F9B8-4B13-B5E8-AF0FEA4F2309}" srcOrd="1" destOrd="0" presId="urn:microsoft.com/office/officeart/2005/8/layout/hierarchy6"/>
    <dgm:cxn modelId="{BE22E55C-29C2-48C0-BCCA-AEC3C61CF0CE}" type="presParOf" srcId="{86094EDE-F9B8-4B13-B5E8-AF0FEA4F2309}" destId="{1CCD82BA-33FE-40AC-8FBF-DF7F7C1EBDC5}" srcOrd="0" destOrd="0" presId="urn:microsoft.com/office/officeart/2005/8/layout/hierarchy6"/>
    <dgm:cxn modelId="{74652D29-756E-492E-9DC7-5D78B0E9CDEC}" type="presParOf" srcId="{86094EDE-F9B8-4B13-B5E8-AF0FEA4F2309}" destId="{5BAF250B-0502-48A5-99FC-61850829AB1E}" srcOrd="1" destOrd="0" presId="urn:microsoft.com/office/officeart/2005/8/layout/hierarchy6"/>
    <dgm:cxn modelId="{B2B0BA3E-8985-4782-8E6B-4322C9E69F32}" type="presParOf" srcId="{5BAF250B-0502-48A5-99FC-61850829AB1E}" destId="{413AF663-FDA1-4661-B0DD-B533E85DEB0C}" srcOrd="0" destOrd="0" presId="urn:microsoft.com/office/officeart/2005/8/layout/hierarchy6"/>
    <dgm:cxn modelId="{C13BC0F1-18D9-4F13-9A07-AAD69AF78763}" type="presParOf" srcId="{5BAF250B-0502-48A5-99FC-61850829AB1E}" destId="{6092D573-6E1D-4C8A-AA01-B6720E94989B}" srcOrd="1" destOrd="0" presId="urn:microsoft.com/office/officeart/2005/8/layout/hierarchy6"/>
    <dgm:cxn modelId="{2D66F3BD-98C1-4C8C-990A-3368CF405040}" type="presParOf" srcId="{6092D573-6E1D-4C8A-AA01-B6720E94989B}" destId="{D8D24994-36BB-48AD-B5DC-17331974109B}" srcOrd="0" destOrd="0" presId="urn:microsoft.com/office/officeart/2005/8/layout/hierarchy6"/>
    <dgm:cxn modelId="{646F0891-1F22-4F18-A605-043B0445287B}" type="presParOf" srcId="{6092D573-6E1D-4C8A-AA01-B6720E94989B}" destId="{8F2B1E79-7096-416B-B27E-F3483D9EDE99}" srcOrd="1" destOrd="0" presId="urn:microsoft.com/office/officeart/2005/8/layout/hierarchy6"/>
    <dgm:cxn modelId="{FD17FEF7-4136-4693-A53B-E0F0D75F88AE}" type="presParOf" srcId="{8F2B1E79-7096-416B-B27E-F3483D9EDE99}" destId="{5FD780F3-2E80-4B01-9C1E-EA1D4867C581}" srcOrd="0" destOrd="0" presId="urn:microsoft.com/office/officeart/2005/8/layout/hierarchy6"/>
    <dgm:cxn modelId="{22C433CF-3D35-4FCE-80B3-478649C6DC8D}" type="presParOf" srcId="{8F2B1E79-7096-416B-B27E-F3483D9EDE99}" destId="{2E3E91C4-58AA-4387-8336-D8C8EA2F15A1}" srcOrd="1" destOrd="0" presId="urn:microsoft.com/office/officeart/2005/8/layout/hierarchy6"/>
    <dgm:cxn modelId="{532C5CB0-1FE1-4F2C-AB8B-CEC85C818580}" type="presParOf" srcId="{2E3E91C4-58AA-4387-8336-D8C8EA2F15A1}" destId="{58DA7BD6-43B9-487D-999A-7BDCD6A8F252}" srcOrd="0" destOrd="0" presId="urn:microsoft.com/office/officeart/2005/8/layout/hierarchy6"/>
    <dgm:cxn modelId="{833E608E-1CDB-471A-B223-49DC2C30CF3C}" type="presParOf" srcId="{2E3E91C4-58AA-4387-8336-D8C8EA2F15A1}" destId="{1843E848-7182-4FC3-BB16-D640F5D650E1}" srcOrd="1" destOrd="0" presId="urn:microsoft.com/office/officeart/2005/8/layout/hierarchy6"/>
    <dgm:cxn modelId="{DC5FEF29-B83F-48C3-B607-9892AF59D2C9}" type="presParOf" srcId="{1843E848-7182-4FC3-BB16-D640F5D650E1}" destId="{4C65A593-7A05-4E1B-960A-1C0D6497F9BB}" srcOrd="0" destOrd="0" presId="urn:microsoft.com/office/officeart/2005/8/layout/hierarchy6"/>
    <dgm:cxn modelId="{A18DB091-1D9C-4F4D-AAD9-5BF7D6CF9132}" type="presParOf" srcId="{1843E848-7182-4FC3-BB16-D640F5D650E1}" destId="{642E773C-A4A4-4EE4-AE80-A48C613E2578}" srcOrd="1" destOrd="0" presId="urn:microsoft.com/office/officeart/2005/8/layout/hierarchy6"/>
    <dgm:cxn modelId="{CE16465A-BB73-4A25-8CA8-1D7E511DEA6D}" type="presParOf" srcId="{86094EDE-F9B8-4B13-B5E8-AF0FEA4F2309}" destId="{38F1B0C6-B73D-413B-82E2-30BC4507F8EC}" srcOrd="2" destOrd="0" presId="urn:microsoft.com/office/officeart/2005/8/layout/hierarchy6"/>
    <dgm:cxn modelId="{479D1646-92C1-40EF-AC32-0DACB3083C3E}" type="presParOf" srcId="{86094EDE-F9B8-4B13-B5E8-AF0FEA4F2309}" destId="{E26C7144-D166-4C69-B893-57C8EEC72306}" srcOrd="3" destOrd="0" presId="urn:microsoft.com/office/officeart/2005/8/layout/hierarchy6"/>
    <dgm:cxn modelId="{4A9D9945-236E-4FED-92C7-8811E52FF6ED}" type="presParOf" srcId="{E26C7144-D166-4C69-B893-57C8EEC72306}" destId="{1F89633E-8DED-4140-B10C-926B77DAEB18}" srcOrd="0" destOrd="0" presId="urn:microsoft.com/office/officeart/2005/8/layout/hierarchy6"/>
    <dgm:cxn modelId="{FE45EFC1-D61F-46B2-BDAD-5CE6C1B2948D}" type="presParOf" srcId="{E26C7144-D166-4C69-B893-57C8EEC72306}" destId="{DF7DC66E-4D60-47DC-A92B-2DC503175C6D}" srcOrd="1" destOrd="0" presId="urn:microsoft.com/office/officeart/2005/8/layout/hierarchy6"/>
    <dgm:cxn modelId="{DCFC96AC-2124-4ECA-A3F0-BE6DEC28CCBB}" type="presParOf" srcId="{DF7DC66E-4D60-47DC-A92B-2DC503175C6D}" destId="{C6B3BFED-16A5-4087-B7BD-4D2D0E478A13}" srcOrd="0" destOrd="0" presId="urn:microsoft.com/office/officeart/2005/8/layout/hierarchy6"/>
    <dgm:cxn modelId="{33F33CE9-091A-4B07-BEB1-38A491B4708E}" type="presParOf" srcId="{DF7DC66E-4D60-47DC-A92B-2DC503175C6D}" destId="{05182901-3245-4863-82D9-6894C9E493F9}" srcOrd="1" destOrd="0" presId="urn:microsoft.com/office/officeart/2005/8/layout/hierarchy6"/>
    <dgm:cxn modelId="{3BA436E1-74CB-491A-8FCA-6D04E79115CF}" type="presParOf" srcId="{05182901-3245-4863-82D9-6894C9E493F9}" destId="{9866B159-B6E8-468A-B2CF-FE596A78399A}" srcOrd="0" destOrd="0" presId="urn:microsoft.com/office/officeart/2005/8/layout/hierarchy6"/>
    <dgm:cxn modelId="{C60DC2FA-D21D-49BE-B25F-010490DDDF29}" type="presParOf" srcId="{05182901-3245-4863-82D9-6894C9E493F9}" destId="{FF961E0F-50D2-4123-85CA-6B902CA42AFC}" srcOrd="1" destOrd="0" presId="urn:microsoft.com/office/officeart/2005/8/layout/hierarchy6"/>
    <dgm:cxn modelId="{6A806E9D-D176-4919-81FC-A0941E594976}" type="presParOf" srcId="{FF961E0F-50D2-4123-85CA-6B902CA42AFC}" destId="{4AF4EE1E-B5F8-4BB0-AA75-77A4CB5D62A2}" srcOrd="0" destOrd="0" presId="urn:microsoft.com/office/officeart/2005/8/layout/hierarchy6"/>
    <dgm:cxn modelId="{E913B183-DA08-40DA-B7DE-CFA11A61D0CC}" type="presParOf" srcId="{FF961E0F-50D2-4123-85CA-6B902CA42AFC}" destId="{D38E964D-C942-47A5-AB7A-80DBF3C5A73A}" srcOrd="1" destOrd="0" presId="urn:microsoft.com/office/officeart/2005/8/layout/hierarchy6"/>
    <dgm:cxn modelId="{B27744BF-88A0-4827-ABED-A1F364B07B26}" type="presParOf" srcId="{D38E964D-C942-47A5-AB7A-80DBF3C5A73A}" destId="{6EBF0411-1FE1-4F81-BE19-68BE8C736FF0}" srcOrd="0" destOrd="0" presId="urn:microsoft.com/office/officeart/2005/8/layout/hierarchy6"/>
    <dgm:cxn modelId="{58397007-ED4E-4743-B821-3ED0B268804D}" type="presParOf" srcId="{D38E964D-C942-47A5-AB7A-80DBF3C5A73A}" destId="{6AA2C730-65AC-4063-811C-51A3062FFC15}" srcOrd="1" destOrd="0" presId="urn:microsoft.com/office/officeart/2005/8/layout/hierarchy6"/>
    <dgm:cxn modelId="{E0CC50FC-AA32-4C19-848B-B7CC1078C6D0}" type="presParOf" srcId="{D8C66AFB-FB93-42F0-8B94-4AB82330A05F}" destId="{FA758A33-5B13-4D39-ABBC-5550D726F372}" srcOrd="1" destOrd="0" presId="urn:microsoft.com/office/officeart/2005/8/layout/hierarchy6"/>
  </dgm:cxnLst>
  <dgm:bg>
    <a:effectLst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90F73-7221-4907-9C52-4F8790BC4E1B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9ADBA43C-E15C-4D58-B6EA-8A9579611135}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Manchester University NHS Foundation Trust</a:t>
          </a:r>
        </a:p>
      </dgm:t>
    </dgm:pt>
    <dgm:pt modelId="{D26D2CAF-98F6-423B-987C-F42AF47066B9}" type="parTrans" cxnId="{9C71430D-A87F-4D33-AF0A-9AB785C46CE2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5FFF0114-300C-4062-BAB2-42C4C8876B4C}" type="sibTrans" cxnId="{9C71430D-A87F-4D33-AF0A-9AB785C46CE2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C5084965-E0C3-41CC-9891-E99F41BF0791}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Manchester University NHS Foundation Trust</a:t>
          </a:r>
        </a:p>
      </dgm:t>
    </dgm:pt>
    <dgm:pt modelId="{622D3726-B650-44B3-92A0-C45014B880E7}" type="parTrans" cxnId="{227622B7-7EDC-4F6E-AD73-0FFD73FFA764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06136C71-A151-4F34-8B42-311C29A14DEC}" type="sibTrans" cxnId="{227622B7-7EDC-4F6E-AD73-0FFD73FFA764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8D1B26D6-B6E4-4C51-BBBD-D18632DB19AD}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26 LHTs</a:t>
          </a:r>
        </a:p>
      </dgm:t>
    </dgm:pt>
    <dgm:pt modelId="{F7451487-8549-474B-A270-76784DE65303}" type="parTrans" cxnId="{5D462F68-6EE9-4E7F-8BBB-4C330978ACC8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DB70CB57-E7FE-4689-85F2-4B64DD13E551}" type="sibTrans" cxnId="{5D462F68-6EE9-4E7F-8BBB-4C330978ACC8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EDC5830B-511A-4984-9F29-A521B08252B9}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Royal Liverpool and Broadgreen University Hospital NHS Trusts</a:t>
          </a:r>
        </a:p>
      </dgm:t>
    </dgm:pt>
    <dgm:pt modelId="{33A67DE4-57E6-4F5B-AD6C-E879B7542996}" type="parTrans" cxnId="{FC0AE3F3-1547-41DE-9F8D-C617FF810D67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22BE353F-7A92-4329-B8E3-EFC02D8FCCF0}" type="sibTrans" cxnId="{FC0AE3F3-1547-41DE-9F8D-C617FF810D67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36CF4803-3BB8-423E-8D39-45766DC5E099}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12 LHTs</a:t>
          </a:r>
        </a:p>
      </dgm:t>
    </dgm:pt>
    <dgm:pt modelId="{1C55851E-1046-456F-8692-D5E4F3C1A965}" type="parTrans" cxnId="{220177B0-9384-4C73-9D8B-D3D3A6F67DFE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3C4EFD29-DE10-4C14-9367-EAD0B7945746}" type="sibTrans" cxnId="{220177B0-9384-4C73-9D8B-D3D3A6F67DFE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802999DD-93F6-4DE7-A1EE-021D90EEE0F4}">
      <dgm:prSet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Alder Hey Children's Liverpool</a:t>
          </a:r>
        </a:p>
      </dgm:t>
    </dgm:pt>
    <dgm:pt modelId="{2809D866-8ADE-486D-8724-31365BA5205C}" type="parTrans" cxnId="{70E2478A-BCBD-46E7-B026-CD959FEB2B56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6A05C312-3FC8-4EDF-A2AB-9B42C1C90E08}" type="sibTrans" cxnId="{70E2478A-BCBD-46E7-B026-CD959FEB2B56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D9D649AE-260B-4ABA-BBDB-8A20C5A787ED}">
      <dgm:prSet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8 LHTS</a:t>
          </a:r>
        </a:p>
      </dgm:t>
    </dgm:pt>
    <dgm:pt modelId="{F78A9A39-D5EE-462F-A252-275AE69333BC}" type="parTrans" cxnId="{FB7B3AA7-C177-4CDB-A870-3952E23B9705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D437ED81-B179-45B1-B8AF-C8A18767E47B}" type="sibTrans" cxnId="{FB7B3AA7-C177-4CDB-A870-3952E23B9705}">
      <dgm:prSet/>
      <dgm:spPr/>
      <dgm:t>
        <a:bodyPr/>
        <a:lstStyle/>
        <a:p>
          <a:endParaRPr lang="en-GB">
            <a:latin typeface="Avenir Next LT Pro" panose="020B0504020202020204" pitchFamily="34" charset="0"/>
          </a:endParaRPr>
        </a:p>
      </dgm:t>
    </dgm:pt>
    <dgm:pt modelId="{9A415904-40FE-42E3-AE48-1A8159B5CB56}" type="pres">
      <dgm:prSet presAssocID="{39190F73-7221-4907-9C52-4F8790BC4E1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8A8EA2A-FD38-458C-A4F7-AEF208BE724D}" type="pres">
      <dgm:prSet presAssocID="{39190F73-7221-4907-9C52-4F8790BC4E1B}" presName="hierFlow" presStyleCnt="0"/>
      <dgm:spPr/>
    </dgm:pt>
    <dgm:pt modelId="{D7BDFA54-9848-4E6D-A334-9201714F48D0}" type="pres">
      <dgm:prSet presAssocID="{39190F73-7221-4907-9C52-4F8790BC4E1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70A62A4-8AB4-40CA-8904-C451B517F62C}" type="pres">
      <dgm:prSet presAssocID="{9ADBA43C-E15C-4D58-B6EA-8A9579611135}" presName="Name14" presStyleCnt="0"/>
      <dgm:spPr/>
    </dgm:pt>
    <dgm:pt modelId="{19D00C74-1667-433A-A143-056D3B9DF667}" type="pres">
      <dgm:prSet presAssocID="{9ADBA43C-E15C-4D58-B6EA-8A9579611135}" presName="level1Shape" presStyleLbl="node0" presStyleIdx="0" presStyleCnt="1">
        <dgm:presLayoutVars>
          <dgm:chPref val="3"/>
        </dgm:presLayoutVars>
      </dgm:prSet>
      <dgm:spPr/>
    </dgm:pt>
    <dgm:pt modelId="{82CF8CD5-ED23-436A-B6B3-69AB6956F90D}" type="pres">
      <dgm:prSet presAssocID="{9ADBA43C-E15C-4D58-B6EA-8A9579611135}" presName="hierChild2" presStyleCnt="0"/>
      <dgm:spPr/>
    </dgm:pt>
    <dgm:pt modelId="{DB9B180A-1BAD-41EF-AD76-D435F597D45B}" type="pres">
      <dgm:prSet presAssocID="{622D3726-B650-44B3-92A0-C45014B880E7}" presName="Name19" presStyleLbl="parChTrans1D2" presStyleIdx="0" presStyleCnt="3"/>
      <dgm:spPr/>
    </dgm:pt>
    <dgm:pt modelId="{E6CA178C-829F-473F-91E2-3DD7B56D350D}" type="pres">
      <dgm:prSet presAssocID="{C5084965-E0C3-41CC-9891-E99F41BF0791}" presName="Name21" presStyleCnt="0"/>
      <dgm:spPr/>
    </dgm:pt>
    <dgm:pt modelId="{27C3330C-73B7-46B5-BA0E-E3F859A98FC2}" type="pres">
      <dgm:prSet presAssocID="{C5084965-E0C3-41CC-9891-E99F41BF0791}" presName="level2Shape" presStyleLbl="node2" presStyleIdx="0" presStyleCnt="3"/>
      <dgm:spPr/>
    </dgm:pt>
    <dgm:pt modelId="{426FD41E-2BB1-4472-B18B-0A2F6CA60982}" type="pres">
      <dgm:prSet presAssocID="{C5084965-E0C3-41CC-9891-E99F41BF0791}" presName="hierChild3" presStyleCnt="0"/>
      <dgm:spPr/>
    </dgm:pt>
    <dgm:pt modelId="{9C3EE986-669C-40A9-9A71-E18ED09662F7}" type="pres">
      <dgm:prSet presAssocID="{F7451487-8549-474B-A270-76784DE65303}" presName="Name19" presStyleLbl="parChTrans1D3" presStyleIdx="0" presStyleCnt="3"/>
      <dgm:spPr/>
    </dgm:pt>
    <dgm:pt modelId="{322BAF17-326B-4D1D-8AAC-CB79713EEBDF}" type="pres">
      <dgm:prSet presAssocID="{8D1B26D6-B6E4-4C51-BBBD-D18632DB19AD}" presName="Name21" presStyleCnt="0"/>
      <dgm:spPr/>
    </dgm:pt>
    <dgm:pt modelId="{0C91ABFE-942F-4661-9D51-25BB1DB8D47A}" type="pres">
      <dgm:prSet presAssocID="{8D1B26D6-B6E4-4C51-BBBD-D18632DB19AD}" presName="level2Shape" presStyleLbl="node3" presStyleIdx="0" presStyleCnt="3"/>
      <dgm:spPr/>
    </dgm:pt>
    <dgm:pt modelId="{5D696DEA-545D-4709-BE1E-79B3A546B9CC}" type="pres">
      <dgm:prSet presAssocID="{8D1B26D6-B6E4-4C51-BBBD-D18632DB19AD}" presName="hierChild3" presStyleCnt="0"/>
      <dgm:spPr/>
    </dgm:pt>
    <dgm:pt modelId="{E430E6E2-86A3-4A33-AE6D-8B74DA9A9A8B}" type="pres">
      <dgm:prSet presAssocID="{2809D866-8ADE-486D-8724-31365BA5205C}" presName="Name19" presStyleLbl="parChTrans1D2" presStyleIdx="1" presStyleCnt="3"/>
      <dgm:spPr/>
    </dgm:pt>
    <dgm:pt modelId="{83681388-0ED2-4ECB-A6C3-BDDD2F2E9197}" type="pres">
      <dgm:prSet presAssocID="{802999DD-93F6-4DE7-A1EE-021D90EEE0F4}" presName="Name21" presStyleCnt="0"/>
      <dgm:spPr/>
    </dgm:pt>
    <dgm:pt modelId="{8A8142B9-1A4F-4C61-A92D-969C5F2D3C8D}" type="pres">
      <dgm:prSet presAssocID="{802999DD-93F6-4DE7-A1EE-021D90EEE0F4}" presName="level2Shape" presStyleLbl="node2" presStyleIdx="1" presStyleCnt="3"/>
      <dgm:spPr/>
    </dgm:pt>
    <dgm:pt modelId="{95518A99-5C0D-4AEE-B328-8BF5992BB9A2}" type="pres">
      <dgm:prSet presAssocID="{802999DD-93F6-4DE7-A1EE-021D90EEE0F4}" presName="hierChild3" presStyleCnt="0"/>
      <dgm:spPr/>
    </dgm:pt>
    <dgm:pt modelId="{129B608A-114A-4F27-9F25-85F5AB0C1D4F}" type="pres">
      <dgm:prSet presAssocID="{F78A9A39-D5EE-462F-A252-275AE69333BC}" presName="Name19" presStyleLbl="parChTrans1D3" presStyleIdx="1" presStyleCnt="3"/>
      <dgm:spPr/>
    </dgm:pt>
    <dgm:pt modelId="{06456156-C832-44D7-8B48-5006A3BBF523}" type="pres">
      <dgm:prSet presAssocID="{D9D649AE-260B-4ABA-BBDB-8A20C5A787ED}" presName="Name21" presStyleCnt="0"/>
      <dgm:spPr/>
    </dgm:pt>
    <dgm:pt modelId="{BB906A63-3512-484E-9149-0DABE946E979}" type="pres">
      <dgm:prSet presAssocID="{D9D649AE-260B-4ABA-BBDB-8A20C5A787ED}" presName="level2Shape" presStyleLbl="node3" presStyleIdx="1" presStyleCnt="3"/>
      <dgm:spPr/>
    </dgm:pt>
    <dgm:pt modelId="{92C67E1D-60FF-4E2D-AC16-3D9541942B6B}" type="pres">
      <dgm:prSet presAssocID="{D9D649AE-260B-4ABA-BBDB-8A20C5A787ED}" presName="hierChild3" presStyleCnt="0"/>
      <dgm:spPr/>
    </dgm:pt>
    <dgm:pt modelId="{6A0DF29C-9F94-4467-B617-C00628498604}" type="pres">
      <dgm:prSet presAssocID="{33A67DE4-57E6-4F5B-AD6C-E879B7542996}" presName="Name19" presStyleLbl="parChTrans1D2" presStyleIdx="2" presStyleCnt="3"/>
      <dgm:spPr/>
    </dgm:pt>
    <dgm:pt modelId="{B77800C8-E36B-496E-A5B8-93BF3D20A66F}" type="pres">
      <dgm:prSet presAssocID="{EDC5830B-511A-4984-9F29-A521B08252B9}" presName="Name21" presStyleCnt="0"/>
      <dgm:spPr/>
    </dgm:pt>
    <dgm:pt modelId="{0583D69F-6CCC-4D35-97E6-E39F8E5AABCA}" type="pres">
      <dgm:prSet presAssocID="{EDC5830B-511A-4984-9F29-A521B08252B9}" presName="level2Shape" presStyleLbl="node2" presStyleIdx="2" presStyleCnt="3"/>
      <dgm:spPr/>
    </dgm:pt>
    <dgm:pt modelId="{CD015EF9-70C8-441E-BA02-4B1BCF216443}" type="pres">
      <dgm:prSet presAssocID="{EDC5830B-511A-4984-9F29-A521B08252B9}" presName="hierChild3" presStyleCnt="0"/>
      <dgm:spPr/>
    </dgm:pt>
    <dgm:pt modelId="{38E6A892-9715-480C-8B76-7A9F34F2A775}" type="pres">
      <dgm:prSet presAssocID="{1C55851E-1046-456F-8692-D5E4F3C1A965}" presName="Name19" presStyleLbl="parChTrans1D3" presStyleIdx="2" presStyleCnt="3"/>
      <dgm:spPr/>
    </dgm:pt>
    <dgm:pt modelId="{53DDA82F-A331-40C6-931B-8CBBB22035FF}" type="pres">
      <dgm:prSet presAssocID="{36CF4803-3BB8-423E-8D39-45766DC5E099}" presName="Name21" presStyleCnt="0"/>
      <dgm:spPr/>
    </dgm:pt>
    <dgm:pt modelId="{FB4FBE08-50DB-4BFD-B0E5-9BF4D69CF7CB}" type="pres">
      <dgm:prSet presAssocID="{36CF4803-3BB8-423E-8D39-45766DC5E099}" presName="level2Shape" presStyleLbl="node3" presStyleIdx="2" presStyleCnt="3"/>
      <dgm:spPr/>
    </dgm:pt>
    <dgm:pt modelId="{ADC43D87-C2DE-48E6-B30B-3EA09CEE8F4A}" type="pres">
      <dgm:prSet presAssocID="{36CF4803-3BB8-423E-8D39-45766DC5E099}" presName="hierChild3" presStyleCnt="0"/>
      <dgm:spPr/>
    </dgm:pt>
    <dgm:pt modelId="{710671ED-15C6-4DF2-83DF-E330BA802407}" type="pres">
      <dgm:prSet presAssocID="{39190F73-7221-4907-9C52-4F8790BC4E1B}" presName="bgShapesFlow" presStyleCnt="0"/>
      <dgm:spPr/>
    </dgm:pt>
  </dgm:ptLst>
  <dgm:cxnLst>
    <dgm:cxn modelId="{B2F28903-9379-4F73-AEEF-D1FAB39E6B1C}" type="presOf" srcId="{C5084965-E0C3-41CC-9891-E99F41BF0791}" destId="{27C3330C-73B7-46B5-BA0E-E3F859A98FC2}" srcOrd="0" destOrd="0" presId="urn:microsoft.com/office/officeart/2005/8/layout/hierarchy6"/>
    <dgm:cxn modelId="{9BC48608-B964-412D-A386-7973E1AF6186}" type="presOf" srcId="{36CF4803-3BB8-423E-8D39-45766DC5E099}" destId="{FB4FBE08-50DB-4BFD-B0E5-9BF4D69CF7CB}" srcOrd="0" destOrd="0" presId="urn:microsoft.com/office/officeart/2005/8/layout/hierarchy6"/>
    <dgm:cxn modelId="{9C71430D-A87F-4D33-AF0A-9AB785C46CE2}" srcId="{39190F73-7221-4907-9C52-4F8790BC4E1B}" destId="{9ADBA43C-E15C-4D58-B6EA-8A9579611135}" srcOrd="0" destOrd="0" parTransId="{D26D2CAF-98F6-423B-987C-F42AF47066B9}" sibTransId="{5FFF0114-300C-4062-BAB2-42C4C8876B4C}"/>
    <dgm:cxn modelId="{0DB6BF19-A4B4-4229-983C-C8FD37C4949E}" type="presOf" srcId="{8D1B26D6-B6E4-4C51-BBBD-D18632DB19AD}" destId="{0C91ABFE-942F-4661-9D51-25BB1DB8D47A}" srcOrd="0" destOrd="0" presId="urn:microsoft.com/office/officeart/2005/8/layout/hierarchy6"/>
    <dgm:cxn modelId="{EBA4355D-83DB-4DB0-A2C1-860E83CDEBD3}" type="presOf" srcId="{802999DD-93F6-4DE7-A1EE-021D90EEE0F4}" destId="{8A8142B9-1A4F-4C61-A92D-969C5F2D3C8D}" srcOrd="0" destOrd="0" presId="urn:microsoft.com/office/officeart/2005/8/layout/hierarchy6"/>
    <dgm:cxn modelId="{5D462F68-6EE9-4E7F-8BBB-4C330978ACC8}" srcId="{C5084965-E0C3-41CC-9891-E99F41BF0791}" destId="{8D1B26D6-B6E4-4C51-BBBD-D18632DB19AD}" srcOrd="0" destOrd="0" parTransId="{F7451487-8549-474B-A270-76784DE65303}" sibTransId="{DB70CB57-E7FE-4689-85F2-4B64DD13E551}"/>
    <dgm:cxn modelId="{C22BCE4E-DD00-4224-855E-10CAC2CB2685}" type="presOf" srcId="{1C55851E-1046-456F-8692-D5E4F3C1A965}" destId="{38E6A892-9715-480C-8B76-7A9F34F2A775}" srcOrd="0" destOrd="0" presId="urn:microsoft.com/office/officeart/2005/8/layout/hierarchy6"/>
    <dgm:cxn modelId="{E417D972-FEF3-4C19-A3DE-83063B0B0E06}" type="presOf" srcId="{F78A9A39-D5EE-462F-A252-275AE69333BC}" destId="{129B608A-114A-4F27-9F25-85F5AB0C1D4F}" srcOrd="0" destOrd="0" presId="urn:microsoft.com/office/officeart/2005/8/layout/hierarchy6"/>
    <dgm:cxn modelId="{BA6F6675-2FFB-4276-A9D2-17E600E345C9}" type="presOf" srcId="{622D3726-B650-44B3-92A0-C45014B880E7}" destId="{DB9B180A-1BAD-41EF-AD76-D435F597D45B}" srcOrd="0" destOrd="0" presId="urn:microsoft.com/office/officeart/2005/8/layout/hierarchy6"/>
    <dgm:cxn modelId="{FD795376-0CC4-4C6A-8016-88F1D511099C}" type="presOf" srcId="{F7451487-8549-474B-A270-76784DE65303}" destId="{9C3EE986-669C-40A9-9A71-E18ED09662F7}" srcOrd="0" destOrd="0" presId="urn:microsoft.com/office/officeart/2005/8/layout/hierarchy6"/>
    <dgm:cxn modelId="{70E2478A-BCBD-46E7-B026-CD959FEB2B56}" srcId="{9ADBA43C-E15C-4D58-B6EA-8A9579611135}" destId="{802999DD-93F6-4DE7-A1EE-021D90EEE0F4}" srcOrd="1" destOrd="0" parTransId="{2809D866-8ADE-486D-8724-31365BA5205C}" sibTransId="{6A05C312-3FC8-4EDF-A2AB-9B42C1C90E08}"/>
    <dgm:cxn modelId="{FB7B3AA7-C177-4CDB-A870-3952E23B9705}" srcId="{802999DD-93F6-4DE7-A1EE-021D90EEE0F4}" destId="{D9D649AE-260B-4ABA-BBDB-8A20C5A787ED}" srcOrd="0" destOrd="0" parTransId="{F78A9A39-D5EE-462F-A252-275AE69333BC}" sibTransId="{D437ED81-B179-45B1-B8AF-C8A18767E47B}"/>
    <dgm:cxn modelId="{76432CAE-E1D0-42FE-84E6-9F643288B8B2}" type="presOf" srcId="{D9D649AE-260B-4ABA-BBDB-8A20C5A787ED}" destId="{BB906A63-3512-484E-9149-0DABE946E979}" srcOrd="0" destOrd="0" presId="urn:microsoft.com/office/officeart/2005/8/layout/hierarchy6"/>
    <dgm:cxn modelId="{220177B0-9384-4C73-9D8B-D3D3A6F67DFE}" srcId="{EDC5830B-511A-4984-9F29-A521B08252B9}" destId="{36CF4803-3BB8-423E-8D39-45766DC5E099}" srcOrd="0" destOrd="0" parTransId="{1C55851E-1046-456F-8692-D5E4F3C1A965}" sibTransId="{3C4EFD29-DE10-4C14-9367-EAD0B7945746}"/>
    <dgm:cxn modelId="{227622B7-7EDC-4F6E-AD73-0FFD73FFA764}" srcId="{9ADBA43C-E15C-4D58-B6EA-8A9579611135}" destId="{C5084965-E0C3-41CC-9891-E99F41BF0791}" srcOrd="0" destOrd="0" parTransId="{622D3726-B650-44B3-92A0-C45014B880E7}" sibTransId="{06136C71-A151-4F34-8B42-311C29A14DEC}"/>
    <dgm:cxn modelId="{4264C0BF-8023-498C-99E5-3CF61CBF9407}" type="presOf" srcId="{2809D866-8ADE-486D-8724-31365BA5205C}" destId="{E430E6E2-86A3-4A33-AE6D-8B74DA9A9A8B}" srcOrd="0" destOrd="0" presId="urn:microsoft.com/office/officeart/2005/8/layout/hierarchy6"/>
    <dgm:cxn modelId="{C5FCC8BF-10D6-4163-A86B-B796F9DBC82D}" type="presOf" srcId="{39190F73-7221-4907-9C52-4F8790BC4E1B}" destId="{9A415904-40FE-42E3-AE48-1A8159B5CB56}" srcOrd="0" destOrd="0" presId="urn:microsoft.com/office/officeart/2005/8/layout/hierarchy6"/>
    <dgm:cxn modelId="{F86EF6C1-7624-418E-B0A1-DB86507B1C88}" type="presOf" srcId="{9ADBA43C-E15C-4D58-B6EA-8A9579611135}" destId="{19D00C74-1667-433A-A143-056D3B9DF667}" srcOrd="0" destOrd="0" presId="urn:microsoft.com/office/officeart/2005/8/layout/hierarchy6"/>
    <dgm:cxn modelId="{AFF43FC7-A4C7-4CCE-8E9D-D27358908DAF}" type="presOf" srcId="{EDC5830B-511A-4984-9F29-A521B08252B9}" destId="{0583D69F-6CCC-4D35-97E6-E39F8E5AABCA}" srcOrd="0" destOrd="0" presId="urn:microsoft.com/office/officeart/2005/8/layout/hierarchy6"/>
    <dgm:cxn modelId="{FC0AE3F3-1547-41DE-9F8D-C617FF810D67}" srcId="{9ADBA43C-E15C-4D58-B6EA-8A9579611135}" destId="{EDC5830B-511A-4984-9F29-A521B08252B9}" srcOrd="2" destOrd="0" parTransId="{33A67DE4-57E6-4F5B-AD6C-E879B7542996}" sibTransId="{22BE353F-7A92-4329-B8E3-EFC02D8FCCF0}"/>
    <dgm:cxn modelId="{EFDB7CFB-A16B-4B37-BA1A-B482FF938371}" type="presOf" srcId="{33A67DE4-57E6-4F5B-AD6C-E879B7542996}" destId="{6A0DF29C-9F94-4467-B617-C00628498604}" srcOrd="0" destOrd="0" presId="urn:microsoft.com/office/officeart/2005/8/layout/hierarchy6"/>
    <dgm:cxn modelId="{1E590CB8-F097-4F0C-B7B9-1F2B2186649D}" type="presParOf" srcId="{9A415904-40FE-42E3-AE48-1A8159B5CB56}" destId="{08A8EA2A-FD38-458C-A4F7-AEF208BE724D}" srcOrd="0" destOrd="0" presId="urn:microsoft.com/office/officeart/2005/8/layout/hierarchy6"/>
    <dgm:cxn modelId="{CF72139B-FC97-4AA0-8600-DFCB33F61256}" type="presParOf" srcId="{08A8EA2A-FD38-458C-A4F7-AEF208BE724D}" destId="{D7BDFA54-9848-4E6D-A334-9201714F48D0}" srcOrd="0" destOrd="0" presId="urn:microsoft.com/office/officeart/2005/8/layout/hierarchy6"/>
    <dgm:cxn modelId="{89B8B916-EF06-4093-B8A3-3F81C6BE9731}" type="presParOf" srcId="{D7BDFA54-9848-4E6D-A334-9201714F48D0}" destId="{470A62A4-8AB4-40CA-8904-C451B517F62C}" srcOrd="0" destOrd="0" presId="urn:microsoft.com/office/officeart/2005/8/layout/hierarchy6"/>
    <dgm:cxn modelId="{1D4519B1-4FD8-42B4-80FF-0BD8FCF4B055}" type="presParOf" srcId="{470A62A4-8AB4-40CA-8904-C451B517F62C}" destId="{19D00C74-1667-433A-A143-056D3B9DF667}" srcOrd="0" destOrd="0" presId="urn:microsoft.com/office/officeart/2005/8/layout/hierarchy6"/>
    <dgm:cxn modelId="{C1A0EC85-149D-495B-BEE8-E110E3ADBE86}" type="presParOf" srcId="{470A62A4-8AB4-40CA-8904-C451B517F62C}" destId="{82CF8CD5-ED23-436A-B6B3-69AB6956F90D}" srcOrd="1" destOrd="0" presId="urn:microsoft.com/office/officeart/2005/8/layout/hierarchy6"/>
    <dgm:cxn modelId="{897F43EE-D473-4BCA-8886-94E0F2BAFED1}" type="presParOf" srcId="{82CF8CD5-ED23-436A-B6B3-69AB6956F90D}" destId="{DB9B180A-1BAD-41EF-AD76-D435F597D45B}" srcOrd="0" destOrd="0" presId="urn:microsoft.com/office/officeart/2005/8/layout/hierarchy6"/>
    <dgm:cxn modelId="{458AB0B6-B530-455F-BB21-30FE85F1FFDE}" type="presParOf" srcId="{82CF8CD5-ED23-436A-B6B3-69AB6956F90D}" destId="{E6CA178C-829F-473F-91E2-3DD7B56D350D}" srcOrd="1" destOrd="0" presId="urn:microsoft.com/office/officeart/2005/8/layout/hierarchy6"/>
    <dgm:cxn modelId="{F83C34A5-5AFA-4D4C-B40B-CA4FB40C0683}" type="presParOf" srcId="{E6CA178C-829F-473F-91E2-3DD7B56D350D}" destId="{27C3330C-73B7-46B5-BA0E-E3F859A98FC2}" srcOrd="0" destOrd="0" presId="urn:microsoft.com/office/officeart/2005/8/layout/hierarchy6"/>
    <dgm:cxn modelId="{6773CA84-C502-4BD2-98BC-17084FAADB3C}" type="presParOf" srcId="{E6CA178C-829F-473F-91E2-3DD7B56D350D}" destId="{426FD41E-2BB1-4472-B18B-0A2F6CA60982}" srcOrd="1" destOrd="0" presId="urn:microsoft.com/office/officeart/2005/8/layout/hierarchy6"/>
    <dgm:cxn modelId="{269BE7DE-A73D-4597-8F75-3DCB0247072B}" type="presParOf" srcId="{426FD41E-2BB1-4472-B18B-0A2F6CA60982}" destId="{9C3EE986-669C-40A9-9A71-E18ED09662F7}" srcOrd="0" destOrd="0" presId="urn:microsoft.com/office/officeart/2005/8/layout/hierarchy6"/>
    <dgm:cxn modelId="{8649EB68-6230-48C0-9331-5E9B7A8919DE}" type="presParOf" srcId="{426FD41E-2BB1-4472-B18B-0A2F6CA60982}" destId="{322BAF17-326B-4D1D-8AAC-CB79713EEBDF}" srcOrd="1" destOrd="0" presId="urn:microsoft.com/office/officeart/2005/8/layout/hierarchy6"/>
    <dgm:cxn modelId="{1F5B2FF6-25BD-4F46-8361-CD53A1CFB9D4}" type="presParOf" srcId="{322BAF17-326B-4D1D-8AAC-CB79713EEBDF}" destId="{0C91ABFE-942F-4661-9D51-25BB1DB8D47A}" srcOrd="0" destOrd="0" presId="urn:microsoft.com/office/officeart/2005/8/layout/hierarchy6"/>
    <dgm:cxn modelId="{4E24A72A-E320-41B3-83F1-B95754F30E10}" type="presParOf" srcId="{322BAF17-326B-4D1D-8AAC-CB79713EEBDF}" destId="{5D696DEA-545D-4709-BE1E-79B3A546B9CC}" srcOrd="1" destOrd="0" presId="urn:microsoft.com/office/officeart/2005/8/layout/hierarchy6"/>
    <dgm:cxn modelId="{331DB8FE-050F-4F57-A547-30410FEEF542}" type="presParOf" srcId="{82CF8CD5-ED23-436A-B6B3-69AB6956F90D}" destId="{E430E6E2-86A3-4A33-AE6D-8B74DA9A9A8B}" srcOrd="2" destOrd="0" presId="urn:microsoft.com/office/officeart/2005/8/layout/hierarchy6"/>
    <dgm:cxn modelId="{B7CB7179-34CB-44CF-A962-C5D66C0F1202}" type="presParOf" srcId="{82CF8CD5-ED23-436A-B6B3-69AB6956F90D}" destId="{83681388-0ED2-4ECB-A6C3-BDDD2F2E9197}" srcOrd="3" destOrd="0" presId="urn:microsoft.com/office/officeart/2005/8/layout/hierarchy6"/>
    <dgm:cxn modelId="{7727E6F0-CD4D-4D28-A1BB-57A1F776C572}" type="presParOf" srcId="{83681388-0ED2-4ECB-A6C3-BDDD2F2E9197}" destId="{8A8142B9-1A4F-4C61-A92D-969C5F2D3C8D}" srcOrd="0" destOrd="0" presId="urn:microsoft.com/office/officeart/2005/8/layout/hierarchy6"/>
    <dgm:cxn modelId="{DAA616BB-4AFA-40C5-86E9-2117DCDF4CD7}" type="presParOf" srcId="{83681388-0ED2-4ECB-A6C3-BDDD2F2E9197}" destId="{95518A99-5C0D-4AEE-B328-8BF5992BB9A2}" srcOrd="1" destOrd="0" presId="urn:microsoft.com/office/officeart/2005/8/layout/hierarchy6"/>
    <dgm:cxn modelId="{AAEFBF4F-C2A0-467F-8554-837759290FA7}" type="presParOf" srcId="{95518A99-5C0D-4AEE-B328-8BF5992BB9A2}" destId="{129B608A-114A-4F27-9F25-85F5AB0C1D4F}" srcOrd="0" destOrd="0" presId="urn:microsoft.com/office/officeart/2005/8/layout/hierarchy6"/>
    <dgm:cxn modelId="{B4BCC07E-F5B3-4D3A-B2FD-1240D3E30599}" type="presParOf" srcId="{95518A99-5C0D-4AEE-B328-8BF5992BB9A2}" destId="{06456156-C832-44D7-8B48-5006A3BBF523}" srcOrd="1" destOrd="0" presId="urn:microsoft.com/office/officeart/2005/8/layout/hierarchy6"/>
    <dgm:cxn modelId="{DB4EFC57-FEC3-4D72-8C19-AD7552415F72}" type="presParOf" srcId="{06456156-C832-44D7-8B48-5006A3BBF523}" destId="{BB906A63-3512-484E-9149-0DABE946E979}" srcOrd="0" destOrd="0" presId="urn:microsoft.com/office/officeart/2005/8/layout/hierarchy6"/>
    <dgm:cxn modelId="{F8870973-839F-4A7C-B2BB-35FBF49C4F0F}" type="presParOf" srcId="{06456156-C832-44D7-8B48-5006A3BBF523}" destId="{92C67E1D-60FF-4E2D-AC16-3D9541942B6B}" srcOrd="1" destOrd="0" presId="urn:microsoft.com/office/officeart/2005/8/layout/hierarchy6"/>
    <dgm:cxn modelId="{B6E7A830-9C17-4CBA-B1FB-D8A6880D4684}" type="presParOf" srcId="{82CF8CD5-ED23-436A-B6B3-69AB6956F90D}" destId="{6A0DF29C-9F94-4467-B617-C00628498604}" srcOrd="4" destOrd="0" presId="urn:microsoft.com/office/officeart/2005/8/layout/hierarchy6"/>
    <dgm:cxn modelId="{B3FFA716-EFC6-47B2-8E11-3AE25C68CDC8}" type="presParOf" srcId="{82CF8CD5-ED23-436A-B6B3-69AB6956F90D}" destId="{B77800C8-E36B-496E-A5B8-93BF3D20A66F}" srcOrd="5" destOrd="0" presId="urn:microsoft.com/office/officeart/2005/8/layout/hierarchy6"/>
    <dgm:cxn modelId="{43B16BAA-D723-4F11-98F5-680034C038EE}" type="presParOf" srcId="{B77800C8-E36B-496E-A5B8-93BF3D20A66F}" destId="{0583D69F-6CCC-4D35-97E6-E39F8E5AABCA}" srcOrd="0" destOrd="0" presId="urn:microsoft.com/office/officeart/2005/8/layout/hierarchy6"/>
    <dgm:cxn modelId="{3FE526D4-3DFC-4470-91CD-76A09EF67272}" type="presParOf" srcId="{B77800C8-E36B-496E-A5B8-93BF3D20A66F}" destId="{CD015EF9-70C8-441E-BA02-4B1BCF216443}" srcOrd="1" destOrd="0" presId="urn:microsoft.com/office/officeart/2005/8/layout/hierarchy6"/>
    <dgm:cxn modelId="{429FF894-08D1-41F6-93C5-4749CAE56B25}" type="presParOf" srcId="{CD015EF9-70C8-441E-BA02-4B1BCF216443}" destId="{38E6A892-9715-480C-8B76-7A9F34F2A775}" srcOrd="0" destOrd="0" presId="urn:microsoft.com/office/officeart/2005/8/layout/hierarchy6"/>
    <dgm:cxn modelId="{9165A21A-FC90-47F0-8F03-CD95755B86F6}" type="presParOf" srcId="{CD015EF9-70C8-441E-BA02-4B1BCF216443}" destId="{53DDA82F-A331-40C6-931B-8CBBB22035FF}" srcOrd="1" destOrd="0" presId="urn:microsoft.com/office/officeart/2005/8/layout/hierarchy6"/>
    <dgm:cxn modelId="{055B8436-DBC1-471F-B5F9-227E8DE99D32}" type="presParOf" srcId="{53DDA82F-A331-40C6-931B-8CBBB22035FF}" destId="{FB4FBE08-50DB-4BFD-B0E5-9BF4D69CF7CB}" srcOrd="0" destOrd="0" presId="urn:microsoft.com/office/officeart/2005/8/layout/hierarchy6"/>
    <dgm:cxn modelId="{AF187DBD-C2C9-4E57-BB4A-4C8D52117335}" type="presParOf" srcId="{53DDA82F-A331-40C6-931B-8CBBB22035FF}" destId="{ADC43D87-C2DE-48E6-B30B-3EA09CEE8F4A}" srcOrd="1" destOrd="0" presId="urn:microsoft.com/office/officeart/2005/8/layout/hierarchy6"/>
    <dgm:cxn modelId="{DD25073D-BD91-426A-A03A-0433BC52E4D1}" type="presParOf" srcId="{9A415904-40FE-42E3-AE48-1A8159B5CB56}" destId="{710671ED-15C6-4DF2-83DF-E330BA802407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A009DB-2DA0-4903-A92E-04D2DDA2E549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3F91F5-FBC7-429A-B5A6-7A86A69A4B70}">
      <dgm:prSet phldrT="[Text]" cust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1000" r="-271000"/>
          </a:stretch>
        </a:blipFill>
        <a:ln>
          <a:noFill/>
        </a:ln>
      </dgm:spPr>
      <dgm:t>
        <a:bodyPr/>
        <a:lstStyle/>
        <a:p>
          <a:r>
            <a:rPr lang="en-GB" sz="4800" dirty="0">
              <a:latin typeface="Avenir Next LT Pro" panose="020B0504020202020204" pitchFamily="34" charset="0"/>
            </a:rPr>
            <a:t>HCC</a:t>
          </a:r>
        </a:p>
      </dgm:t>
    </dgm:pt>
    <dgm:pt modelId="{5DB64DF7-F30C-4F19-9DAB-1F88B5A00AD0}" type="parTrans" cxnId="{8B4F3548-4C62-4395-967C-BD6F7470DEDA}">
      <dgm:prSet/>
      <dgm:spPr/>
      <dgm:t>
        <a:bodyPr/>
        <a:lstStyle/>
        <a:p>
          <a:endParaRPr lang="en-GB" sz="1200">
            <a:latin typeface="Avenir Next LT Pro" panose="020B0504020202020204" pitchFamily="34" charset="0"/>
          </a:endParaRPr>
        </a:p>
      </dgm:t>
    </dgm:pt>
    <dgm:pt modelId="{89A74082-2CB2-4967-B42F-984CF657DD8A}" type="sibTrans" cxnId="{8B4F3548-4C62-4395-967C-BD6F7470DEDA}">
      <dgm:prSet/>
      <dgm:spPr/>
      <dgm:t>
        <a:bodyPr/>
        <a:lstStyle/>
        <a:p>
          <a:endParaRPr lang="en-GB" sz="1200">
            <a:latin typeface="Avenir Next LT Pro" panose="020B0504020202020204" pitchFamily="34" charset="0"/>
          </a:endParaRPr>
        </a:p>
      </dgm:t>
    </dgm:pt>
    <dgm:pt modelId="{0C89932B-64DE-48EA-92B9-743FD08514DC}">
      <dgm:prSet phldrT="[Text]" custT="1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89000" r="-489000"/>
          </a:stretch>
        </a:blipFill>
        <a:ln>
          <a:noFill/>
        </a:ln>
      </dgm:spPr>
      <dgm:t>
        <a:bodyPr/>
        <a:lstStyle/>
        <a:p>
          <a:r>
            <a:rPr lang="en-GB" sz="4800" dirty="0">
              <a:solidFill>
                <a:schemeClr val="bg1"/>
              </a:solidFill>
              <a:latin typeface="Avenir Next LT Pro" panose="020B0504020202020204" pitchFamily="34" charset="0"/>
            </a:rPr>
            <a:t>SHT</a:t>
          </a:r>
        </a:p>
      </dgm:t>
    </dgm:pt>
    <dgm:pt modelId="{058835A8-F7F3-4641-935F-035B49F8F23E}" type="parTrans" cxnId="{EC326939-F9A3-44E5-9BA3-5D8A07C98F6F}">
      <dgm:prSet/>
      <dgm:spPr/>
      <dgm:t>
        <a:bodyPr/>
        <a:lstStyle/>
        <a:p>
          <a:endParaRPr lang="en-GB" sz="1200">
            <a:latin typeface="Avenir Next LT Pro" panose="020B0504020202020204" pitchFamily="34" charset="0"/>
          </a:endParaRPr>
        </a:p>
      </dgm:t>
    </dgm:pt>
    <dgm:pt modelId="{361A3E3F-B76F-40BD-BE05-8CD11F43F753}" type="sibTrans" cxnId="{EC326939-F9A3-44E5-9BA3-5D8A07C98F6F}">
      <dgm:prSet/>
      <dgm:spPr/>
      <dgm:t>
        <a:bodyPr/>
        <a:lstStyle/>
        <a:p>
          <a:endParaRPr lang="en-GB" sz="1200">
            <a:latin typeface="Avenir Next LT Pro" panose="020B0504020202020204" pitchFamily="34" charset="0"/>
          </a:endParaRPr>
        </a:p>
      </dgm:t>
    </dgm:pt>
    <dgm:pt modelId="{ACE21890-716B-4846-9D1A-85B5F1CEA4FB}">
      <dgm:prSet phldrT="[Text]" custT="1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  <a:ln>
          <a:noFill/>
        </a:ln>
      </dgm:spPr>
      <dgm:t>
        <a:bodyPr/>
        <a:lstStyle/>
        <a:p>
          <a:r>
            <a:rPr lang="en-GB" sz="4800" dirty="0">
              <a:solidFill>
                <a:schemeClr val="bg1"/>
              </a:solidFill>
              <a:latin typeface="Avenir Next LT Pro" panose="020B0504020202020204" pitchFamily="34" charset="0"/>
            </a:rPr>
            <a:t>LHT</a:t>
          </a:r>
        </a:p>
      </dgm:t>
    </dgm:pt>
    <dgm:pt modelId="{01D604AA-22B6-44B9-81A8-B8944541D151}" type="parTrans" cxnId="{DE01CDC0-8E90-4F45-BD51-A86D6FCA9358}">
      <dgm:prSet/>
      <dgm:spPr/>
      <dgm:t>
        <a:bodyPr/>
        <a:lstStyle/>
        <a:p>
          <a:endParaRPr lang="en-GB" sz="1200">
            <a:latin typeface="Avenir Next LT Pro" panose="020B0504020202020204" pitchFamily="34" charset="0"/>
          </a:endParaRPr>
        </a:p>
      </dgm:t>
    </dgm:pt>
    <dgm:pt modelId="{5A023A6A-A3E3-4728-808E-D8BB1D1263C9}" type="sibTrans" cxnId="{DE01CDC0-8E90-4F45-BD51-A86D6FCA9358}">
      <dgm:prSet/>
      <dgm:spPr/>
      <dgm:t>
        <a:bodyPr/>
        <a:lstStyle/>
        <a:p>
          <a:endParaRPr lang="en-GB" sz="1200">
            <a:latin typeface="Avenir Next LT Pro" panose="020B0504020202020204" pitchFamily="34" charset="0"/>
          </a:endParaRPr>
        </a:p>
      </dgm:t>
    </dgm:pt>
    <dgm:pt modelId="{8C8DD223-065A-4AD0-9BEF-3D6AE687D62F}" type="pres">
      <dgm:prSet presAssocID="{30A009DB-2DA0-4903-A92E-04D2DDA2E549}" presName="Name0" presStyleCnt="0">
        <dgm:presLayoutVars>
          <dgm:dir/>
          <dgm:animLvl val="lvl"/>
          <dgm:resizeHandles val="exact"/>
        </dgm:presLayoutVars>
      </dgm:prSet>
      <dgm:spPr/>
    </dgm:pt>
    <dgm:pt modelId="{3155D660-D653-4E82-9897-DFF988E6503E}" type="pres">
      <dgm:prSet presAssocID="{D83F91F5-FBC7-429A-B5A6-7A86A69A4B70}" presName="vertFlow" presStyleCnt="0"/>
      <dgm:spPr/>
    </dgm:pt>
    <dgm:pt modelId="{98C7B186-110B-4A0A-A821-A79573824F25}" type="pres">
      <dgm:prSet presAssocID="{D83F91F5-FBC7-429A-B5A6-7A86A69A4B70}" presName="header" presStyleLbl="node1" presStyleIdx="0" presStyleCnt="1"/>
      <dgm:spPr/>
    </dgm:pt>
    <dgm:pt modelId="{C0DD0939-3B4C-4887-B23E-9BA3C52731FC}" type="pres">
      <dgm:prSet presAssocID="{058835A8-F7F3-4641-935F-035B49F8F23E}" presName="parTrans" presStyleLbl="sibTrans2D1" presStyleIdx="0" presStyleCnt="2"/>
      <dgm:spPr/>
    </dgm:pt>
    <dgm:pt modelId="{6CFB7C76-A1CE-4AE6-838D-09084168AF22}" type="pres">
      <dgm:prSet presAssocID="{0C89932B-64DE-48EA-92B9-743FD08514DC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0883A471-8F16-4403-BE20-3B786105F797}" type="pres">
      <dgm:prSet presAssocID="{361A3E3F-B76F-40BD-BE05-8CD11F43F753}" presName="sibTrans" presStyleLbl="sibTrans2D1" presStyleIdx="1" presStyleCnt="2"/>
      <dgm:spPr/>
    </dgm:pt>
    <dgm:pt modelId="{1281F21E-DF5C-4E40-AE0D-BBF6725F641C}" type="pres">
      <dgm:prSet presAssocID="{ACE21890-716B-4846-9D1A-85B5F1CEA4FB}" presName="child" presStyleLbl="alignAccFollowNode1" presStyleIdx="1" presStyleCnt="2">
        <dgm:presLayoutVars>
          <dgm:chMax val="0"/>
          <dgm:bulletEnabled val="1"/>
        </dgm:presLayoutVars>
      </dgm:prSet>
      <dgm:spPr/>
    </dgm:pt>
  </dgm:ptLst>
  <dgm:cxnLst>
    <dgm:cxn modelId="{0BF74111-8B39-4748-86AD-CD97B8314C98}" type="presOf" srcId="{30A009DB-2DA0-4903-A92E-04D2DDA2E549}" destId="{8C8DD223-065A-4AD0-9BEF-3D6AE687D62F}" srcOrd="0" destOrd="0" presId="urn:microsoft.com/office/officeart/2005/8/layout/lProcess1"/>
    <dgm:cxn modelId="{EC326939-F9A3-44E5-9BA3-5D8A07C98F6F}" srcId="{D83F91F5-FBC7-429A-B5A6-7A86A69A4B70}" destId="{0C89932B-64DE-48EA-92B9-743FD08514DC}" srcOrd="0" destOrd="0" parTransId="{058835A8-F7F3-4641-935F-035B49F8F23E}" sibTransId="{361A3E3F-B76F-40BD-BE05-8CD11F43F753}"/>
    <dgm:cxn modelId="{5F23F745-1A3D-4704-AE02-59025B3AE006}" type="presOf" srcId="{ACE21890-716B-4846-9D1A-85B5F1CEA4FB}" destId="{1281F21E-DF5C-4E40-AE0D-BBF6725F641C}" srcOrd="0" destOrd="0" presId="urn:microsoft.com/office/officeart/2005/8/layout/lProcess1"/>
    <dgm:cxn modelId="{8B4F3548-4C62-4395-967C-BD6F7470DEDA}" srcId="{30A009DB-2DA0-4903-A92E-04D2DDA2E549}" destId="{D83F91F5-FBC7-429A-B5A6-7A86A69A4B70}" srcOrd="0" destOrd="0" parTransId="{5DB64DF7-F30C-4F19-9DAB-1F88B5A00AD0}" sibTransId="{89A74082-2CB2-4967-B42F-984CF657DD8A}"/>
    <dgm:cxn modelId="{46238C6D-739B-4866-9A9B-746814D909AE}" type="presOf" srcId="{0C89932B-64DE-48EA-92B9-743FD08514DC}" destId="{6CFB7C76-A1CE-4AE6-838D-09084168AF22}" srcOrd="0" destOrd="0" presId="urn:microsoft.com/office/officeart/2005/8/layout/lProcess1"/>
    <dgm:cxn modelId="{1782F1AA-C445-4B0A-8043-036DCA07B55F}" type="presOf" srcId="{361A3E3F-B76F-40BD-BE05-8CD11F43F753}" destId="{0883A471-8F16-4403-BE20-3B786105F797}" srcOrd="0" destOrd="0" presId="urn:microsoft.com/office/officeart/2005/8/layout/lProcess1"/>
    <dgm:cxn modelId="{DE01CDC0-8E90-4F45-BD51-A86D6FCA9358}" srcId="{D83F91F5-FBC7-429A-B5A6-7A86A69A4B70}" destId="{ACE21890-716B-4846-9D1A-85B5F1CEA4FB}" srcOrd="1" destOrd="0" parTransId="{01D604AA-22B6-44B9-81A8-B8944541D151}" sibTransId="{5A023A6A-A3E3-4728-808E-D8BB1D1263C9}"/>
    <dgm:cxn modelId="{65F6D5F0-95BA-489A-9794-A1AB4181ADD2}" type="presOf" srcId="{D83F91F5-FBC7-429A-B5A6-7A86A69A4B70}" destId="{98C7B186-110B-4A0A-A821-A79573824F25}" srcOrd="0" destOrd="0" presId="urn:microsoft.com/office/officeart/2005/8/layout/lProcess1"/>
    <dgm:cxn modelId="{45B71BF2-0050-4250-B62A-E33AE4F181E6}" type="presOf" srcId="{058835A8-F7F3-4641-935F-035B49F8F23E}" destId="{C0DD0939-3B4C-4887-B23E-9BA3C52731FC}" srcOrd="0" destOrd="0" presId="urn:microsoft.com/office/officeart/2005/8/layout/lProcess1"/>
    <dgm:cxn modelId="{447C1D6C-8A40-438E-830E-D1CF32F64959}" type="presParOf" srcId="{8C8DD223-065A-4AD0-9BEF-3D6AE687D62F}" destId="{3155D660-D653-4E82-9897-DFF988E6503E}" srcOrd="0" destOrd="0" presId="urn:microsoft.com/office/officeart/2005/8/layout/lProcess1"/>
    <dgm:cxn modelId="{FE7037DF-6DAD-411B-B25F-90428EFAEBC6}" type="presParOf" srcId="{3155D660-D653-4E82-9897-DFF988E6503E}" destId="{98C7B186-110B-4A0A-A821-A79573824F25}" srcOrd="0" destOrd="0" presId="urn:microsoft.com/office/officeart/2005/8/layout/lProcess1"/>
    <dgm:cxn modelId="{E7621F7B-DA0D-4576-A747-DE66F851A54D}" type="presParOf" srcId="{3155D660-D653-4E82-9897-DFF988E6503E}" destId="{C0DD0939-3B4C-4887-B23E-9BA3C52731FC}" srcOrd="1" destOrd="0" presId="urn:microsoft.com/office/officeart/2005/8/layout/lProcess1"/>
    <dgm:cxn modelId="{92572535-0C82-4FB2-A5F7-4C99B4B4D18C}" type="presParOf" srcId="{3155D660-D653-4E82-9897-DFF988E6503E}" destId="{6CFB7C76-A1CE-4AE6-838D-09084168AF22}" srcOrd="2" destOrd="0" presId="urn:microsoft.com/office/officeart/2005/8/layout/lProcess1"/>
    <dgm:cxn modelId="{311DD7FA-6ECA-409E-93B7-12EFE656AB4C}" type="presParOf" srcId="{3155D660-D653-4E82-9897-DFF988E6503E}" destId="{0883A471-8F16-4403-BE20-3B786105F797}" srcOrd="3" destOrd="0" presId="urn:microsoft.com/office/officeart/2005/8/layout/lProcess1"/>
    <dgm:cxn modelId="{0A17A1A1-3D18-403C-A0FD-0669352F7102}" type="presParOf" srcId="{3155D660-D653-4E82-9897-DFF988E6503E}" destId="{1281F21E-DF5C-4E40-AE0D-BBF6725F641C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85714B-A032-45CB-A797-BD1F9A7D6276}" type="doc">
      <dgm:prSet loTypeId="urn:microsoft.com/office/officeart/2005/8/layout/matrix1" loCatId="matrix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1515DC7-E518-4C2F-8651-58DB8D6E0279}">
      <dgm:prSet phldrT="[Text]" custT="1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89000" r="-489000"/>
          </a:stretch>
        </a:blipFill>
      </dgm:spPr>
      <dgm:t>
        <a:bodyPr/>
        <a:lstStyle/>
        <a:p>
          <a:r>
            <a:rPr lang="en-GB" sz="2800" b="1" dirty="0">
              <a:solidFill>
                <a:schemeClr val="bg1"/>
              </a:solidFill>
              <a:latin typeface="Avenir Next LT Pro" panose="020B0504020202020204" pitchFamily="34" charset="0"/>
            </a:rPr>
            <a:t>Haemoglobinopathy Coordinating Centre</a:t>
          </a:r>
        </a:p>
      </dgm:t>
    </dgm:pt>
    <dgm:pt modelId="{D2F19243-1ED0-4B51-AD80-636B60EA03B5}" type="parTrans" cxnId="{DC9E0E78-670F-4ED7-AD8A-EAB074189875}">
      <dgm:prSet/>
      <dgm:spPr/>
      <dgm:t>
        <a:bodyPr/>
        <a:lstStyle/>
        <a:p>
          <a:endParaRPr lang="en-GB" sz="1600"/>
        </a:p>
      </dgm:t>
    </dgm:pt>
    <dgm:pt modelId="{D5D08721-05A2-4B2D-91C0-F76E39C4AFAC}" type="sibTrans" cxnId="{DC9E0E78-670F-4ED7-AD8A-EAB074189875}">
      <dgm:prSet/>
      <dgm:spPr/>
      <dgm:t>
        <a:bodyPr/>
        <a:lstStyle/>
        <a:p>
          <a:endParaRPr lang="en-GB" sz="1600"/>
        </a:p>
      </dgm:t>
    </dgm:pt>
    <dgm:pt modelId="{F31DE1CC-0FC9-4914-85E7-1225F7905FA6}">
      <dgm:prSet phldrT="[Text]" custT="1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  <a:ln>
          <a:noFill/>
        </a:ln>
      </dgm:spPr>
      <dgm:t>
        <a:bodyPr/>
        <a:lstStyle/>
        <a:p>
          <a:pPr algn="ctr">
            <a:buNone/>
          </a:pPr>
          <a:r>
            <a:rPr lang="en-GB" sz="3200" b="1" dirty="0">
              <a:latin typeface="Avenir Next LT Pro" panose="020B0504020202020204" pitchFamily="34" charset="0"/>
            </a:rPr>
            <a:t>Regional MDT</a:t>
          </a:r>
        </a:p>
      </dgm:t>
    </dgm:pt>
    <dgm:pt modelId="{663304F5-D173-4DFE-B3B1-36E47E56CD15}" type="parTrans" cxnId="{A29E9241-DCB2-4813-A581-377D06DBED04}">
      <dgm:prSet/>
      <dgm:spPr/>
      <dgm:t>
        <a:bodyPr/>
        <a:lstStyle/>
        <a:p>
          <a:endParaRPr lang="en-GB" sz="1600"/>
        </a:p>
      </dgm:t>
    </dgm:pt>
    <dgm:pt modelId="{4BDA52BE-83A4-4EEC-9F34-C1C9EBD7F66D}" type="sibTrans" cxnId="{A29E9241-DCB2-4813-A581-377D06DBED04}">
      <dgm:prSet/>
      <dgm:spPr/>
      <dgm:t>
        <a:bodyPr/>
        <a:lstStyle/>
        <a:p>
          <a:endParaRPr lang="en-GB" sz="1600"/>
        </a:p>
      </dgm:t>
    </dgm:pt>
    <dgm:pt modelId="{CDA1CD74-8D0E-43B1-9EDA-21A102E3395C}">
      <dgm:prSet phldrT="[Text]" custT="1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1000" r="-271000"/>
          </a:stretch>
        </a:blipFill>
        <a:ln>
          <a:noFill/>
        </a:ln>
      </dgm:spPr>
      <dgm:t>
        <a:bodyPr/>
        <a:lstStyle/>
        <a:p>
          <a:pPr algn="ctr"/>
          <a:r>
            <a:rPr lang="en-GB" sz="3200" b="1" dirty="0">
              <a:latin typeface="Avenir Next LT Pro" panose="020B0504020202020204" pitchFamily="34" charset="0"/>
            </a:rPr>
            <a:t>Clinical</a:t>
          </a:r>
          <a:r>
            <a:rPr lang="en-GB" sz="2000" b="1" dirty="0">
              <a:latin typeface="Avenir Next LT Pro" panose="020B0504020202020204" pitchFamily="34" charset="0"/>
            </a:rPr>
            <a:t> </a:t>
          </a:r>
          <a:r>
            <a:rPr lang="en-GB" sz="3200" b="1" dirty="0">
              <a:latin typeface="Avenir Next LT Pro" panose="020B0504020202020204" pitchFamily="34" charset="0"/>
            </a:rPr>
            <a:t>Functions</a:t>
          </a:r>
          <a:endParaRPr lang="en-GB" sz="2000" b="1" dirty="0">
            <a:latin typeface="Avenir Next LT Pro" panose="020B0504020202020204" pitchFamily="34" charset="0"/>
          </a:endParaRPr>
        </a:p>
      </dgm:t>
    </dgm:pt>
    <dgm:pt modelId="{4827C22C-38FB-48E9-BFB8-050D470287D3}" type="parTrans" cxnId="{405733B8-034F-4906-B3CC-02B95B575FC3}">
      <dgm:prSet/>
      <dgm:spPr/>
      <dgm:t>
        <a:bodyPr/>
        <a:lstStyle/>
        <a:p>
          <a:endParaRPr lang="en-GB" sz="1600"/>
        </a:p>
      </dgm:t>
    </dgm:pt>
    <dgm:pt modelId="{E02125A8-549A-4246-B119-7521AEA62942}" type="sibTrans" cxnId="{405733B8-034F-4906-B3CC-02B95B575FC3}">
      <dgm:prSet/>
      <dgm:spPr/>
      <dgm:t>
        <a:bodyPr/>
        <a:lstStyle/>
        <a:p>
          <a:endParaRPr lang="en-GB" sz="1600"/>
        </a:p>
      </dgm:t>
    </dgm:pt>
    <dgm:pt modelId="{45C53A95-3F8C-40BC-A78B-716E98185CFC}">
      <dgm:prSet phldrT="[Text]" custT="1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1000" r="-271000"/>
          </a:stretch>
        </a:blipFill>
        <a:ln>
          <a:noFill/>
        </a:ln>
      </dgm:spPr>
      <dgm:t>
        <a:bodyPr/>
        <a:lstStyle/>
        <a:p>
          <a:pPr algn="ctr"/>
          <a:r>
            <a:rPr lang="en-GB" sz="3200" b="1" dirty="0">
              <a:latin typeface="Avenir Next LT Pro" panose="020B0504020202020204" pitchFamily="34" charset="0"/>
            </a:rPr>
            <a:t>Service Improvement </a:t>
          </a:r>
        </a:p>
        <a:p>
          <a:pPr algn="ctr"/>
          <a:endParaRPr lang="en-GB" sz="1800" dirty="0"/>
        </a:p>
      </dgm:t>
    </dgm:pt>
    <dgm:pt modelId="{73995BDB-D8DD-4CBA-B072-5ADBDBF46751}" type="parTrans" cxnId="{3EE20179-E402-4E43-8AA3-12F332798E8B}">
      <dgm:prSet/>
      <dgm:spPr/>
      <dgm:t>
        <a:bodyPr/>
        <a:lstStyle/>
        <a:p>
          <a:endParaRPr lang="en-GB" sz="1600"/>
        </a:p>
      </dgm:t>
    </dgm:pt>
    <dgm:pt modelId="{574FE989-624E-494B-A5DD-04B0F991BBF9}" type="sibTrans" cxnId="{3EE20179-E402-4E43-8AA3-12F332798E8B}">
      <dgm:prSet/>
      <dgm:spPr/>
      <dgm:t>
        <a:bodyPr/>
        <a:lstStyle/>
        <a:p>
          <a:endParaRPr lang="en-GB" sz="1600"/>
        </a:p>
      </dgm:t>
    </dgm:pt>
    <dgm:pt modelId="{05077C74-0F51-40A7-8036-44989D6248D2}">
      <dgm:prSet phldrT="[Text]" custT="1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  <a:ln>
          <a:noFill/>
        </a:ln>
      </dgm:spPr>
      <dgm:t>
        <a:bodyPr/>
        <a:lstStyle/>
        <a:p>
          <a:pPr algn="ctr"/>
          <a:endParaRPr lang="en-GB" sz="2800" dirty="0">
            <a:latin typeface="Avenir Next LT Pro" panose="020B0504020202020204" pitchFamily="34" charset="0"/>
          </a:endParaRPr>
        </a:p>
        <a:p>
          <a:pPr algn="ctr"/>
          <a:endParaRPr lang="en-GB" sz="2800" dirty="0">
            <a:latin typeface="Avenir Next LT Pro" panose="020B0504020202020204" pitchFamily="34" charset="0"/>
          </a:endParaRPr>
        </a:p>
        <a:p>
          <a:pPr algn="ctr"/>
          <a:r>
            <a:rPr lang="en-GB" sz="2800" b="1" dirty="0">
              <a:latin typeface="Avenir Next LT Pro" panose="020B0504020202020204" pitchFamily="34" charset="0"/>
            </a:rPr>
            <a:t>Education and Development</a:t>
          </a:r>
        </a:p>
        <a:p>
          <a:pPr algn="ctr"/>
          <a:endParaRPr lang="en-GB" sz="2800" dirty="0"/>
        </a:p>
        <a:p>
          <a:pPr algn="ctr"/>
          <a:endParaRPr lang="en-GB" sz="2800" dirty="0"/>
        </a:p>
        <a:p>
          <a:pPr algn="ctr"/>
          <a:endParaRPr lang="en-GB" sz="2800" dirty="0"/>
        </a:p>
      </dgm:t>
    </dgm:pt>
    <dgm:pt modelId="{4014A0D6-7BE6-4F44-9561-C0B0EE540076}" type="parTrans" cxnId="{C53753FF-4D09-415B-B766-413E9EC43C4C}">
      <dgm:prSet/>
      <dgm:spPr/>
      <dgm:t>
        <a:bodyPr/>
        <a:lstStyle/>
        <a:p>
          <a:endParaRPr lang="en-GB" sz="1600"/>
        </a:p>
      </dgm:t>
    </dgm:pt>
    <dgm:pt modelId="{C8AE384B-9CB7-4488-A683-F4F9F2B4D4A7}" type="sibTrans" cxnId="{C53753FF-4D09-415B-B766-413E9EC43C4C}">
      <dgm:prSet/>
      <dgm:spPr/>
      <dgm:t>
        <a:bodyPr/>
        <a:lstStyle/>
        <a:p>
          <a:endParaRPr lang="en-GB" sz="1600"/>
        </a:p>
      </dgm:t>
    </dgm:pt>
    <dgm:pt modelId="{9A5D6DDE-B217-4A7B-913E-78E020927251}" type="pres">
      <dgm:prSet presAssocID="{AB85714B-A032-45CB-A797-BD1F9A7D627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2FC8B9-787E-4D95-A9F6-0D7476FE8688}" type="pres">
      <dgm:prSet presAssocID="{AB85714B-A032-45CB-A797-BD1F9A7D6276}" presName="matrix" presStyleCnt="0"/>
      <dgm:spPr/>
    </dgm:pt>
    <dgm:pt modelId="{B94B8CEA-5B93-4E19-851C-6D0F36662C2A}" type="pres">
      <dgm:prSet presAssocID="{AB85714B-A032-45CB-A797-BD1F9A7D6276}" presName="tile1" presStyleLbl="node1" presStyleIdx="0" presStyleCnt="4"/>
      <dgm:spPr>
        <a:prstGeom prst="rect">
          <a:avLst/>
        </a:prstGeom>
      </dgm:spPr>
    </dgm:pt>
    <dgm:pt modelId="{1E0AE9AB-DF5E-471F-9D22-51D0327D7777}" type="pres">
      <dgm:prSet presAssocID="{AB85714B-A032-45CB-A797-BD1F9A7D6276}" presName="tile1text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F2944D9A-4F12-4B88-A78D-1CBBA60878D8}" type="pres">
      <dgm:prSet presAssocID="{AB85714B-A032-45CB-A797-BD1F9A7D6276}" presName="tile2" presStyleLbl="node1" presStyleIdx="1" presStyleCnt="4"/>
      <dgm:spPr>
        <a:prstGeom prst="rect">
          <a:avLst/>
        </a:prstGeom>
      </dgm:spPr>
    </dgm:pt>
    <dgm:pt modelId="{17FEE819-86D0-4E7F-97E1-17118708D0EE}" type="pres">
      <dgm:prSet presAssocID="{AB85714B-A032-45CB-A797-BD1F9A7D6276}" presName="tile2text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6EE35EDB-7B79-448E-826C-94D352A279C9}" type="pres">
      <dgm:prSet presAssocID="{AB85714B-A032-45CB-A797-BD1F9A7D6276}" presName="tile3" presStyleLbl="node1" presStyleIdx="2" presStyleCnt="4" custScaleY="108636" custLinFactNeighborX="383" custLinFactNeighborY="-1940"/>
      <dgm:spPr>
        <a:prstGeom prst="rect">
          <a:avLst/>
        </a:prstGeom>
      </dgm:spPr>
    </dgm:pt>
    <dgm:pt modelId="{6A5E9537-50CE-466F-9F13-36943B9EC06B}" type="pres">
      <dgm:prSet presAssocID="{AB85714B-A032-45CB-A797-BD1F9A7D6276}" presName="tile3text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DF3202F2-95F4-493E-B51F-5DEE55A043A7}" type="pres">
      <dgm:prSet presAssocID="{AB85714B-A032-45CB-A797-BD1F9A7D6276}" presName="tile4" presStyleLbl="node1" presStyleIdx="3" presStyleCnt="4" custScaleY="109512" custLinFactNeighborX="2413" custLinFactNeighborY="-2378"/>
      <dgm:spPr>
        <a:prstGeom prst="rect">
          <a:avLst/>
        </a:prstGeom>
      </dgm:spPr>
    </dgm:pt>
    <dgm:pt modelId="{3426D7CF-8CD9-4533-8096-B5BE3F42B9B8}" type="pres">
      <dgm:prSet presAssocID="{AB85714B-A032-45CB-A797-BD1F9A7D6276}" presName="tile4text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8AFE349F-AA90-4AF4-856A-6B6883B0FAFF}" type="pres">
      <dgm:prSet presAssocID="{AB85714B-A032-45CB-A797-BD1F9A7D6276}" presName="centerTile" presStyleLbl="fgShp" presStyleIdx="0" presStyleCnt="1" custScaleX="122985" custScaleY="114974" custLinFactNeighborX="-2064" custLinFactNeighborY="976">
        <dgm:presLayoutVars>
          <dgm:chMax val="0"/>
          <dgm:chPref val="0"/>
        </dgm:presLayoutVars>
      </dgm:prSet>
      <dgm:spPr/>
    </dgm:pt>
  </dgm:ptLst>
  <dgm:cxnLst>
    <dgm:cxn modelId="{A29E9241-DCB2-4813-A581-377D06DBED04}" srcId="{21515DC7-E518-4C2F-8651-58DB8D6E0279}" destId="{F31DE1CC-0FC9-4914-85E7-1225F7905FA6}" srcOrd="0" destOrd="0" parTransId="{663304F5-D173-4DFE-B3B1-36E47E56CD15}" sibTransId="{4BDA52BE-83A4-4EEC-9F34-C1C9EBD7F66D}"/>
    <dgm:cxn modelId="{DC9E0E78-670F-4ED7-AD8A-EAB074189875}" srcId="{AB85714B-A032-45CB-A797-BD1F9A7D6276}" destId="{21515DC7-E518-4C2F-8651-58DB8D6E0279}" srcOrd="0" destOrd="0" parTransId="{D2F19243-1ED0-4B51-AD80-636B60EA03B5}" sibTransId="{D5D08721-05A2-4B2D-91C0-F76E39C4AFAC}"/>
    <dgm:cxn modelId="{3EE20179-E402-4E43-8AA3-12F332798E8B}" srcId="{21515DC7-E518-4C2F-8651-58DB8D6E0279}" destId="{45C53A95-3F8C-40BC-A78B-716E98185CFC}" srcOrd="2" destOrd="0" parTransId="{73995BDB-D8DD-4CBA-B072-5ADBDBF46751}" sibTransId="{574FE989-624E-494B-A5DD-04B0F991BBF9}"/>
    <dgm:cxn modelId="{D51D9379-AA90-40B5-A172-350E3F27F456}" type="presOf" srcId="{05077C74-0F51-40A7-8036-44989D6248D2}" destId="{3426D7CF-8CD9-4533-8096-B5BE3F42B9B8}" srcOrd="1" destOrd="0" presId="urn:microsoft.com/office/officeart/2005/8/layout/matrix1"/>
    <dgm:cxn modelId="{65BDC15A-87EB-47C3-84AF-3510974DE757}" type="presOf" srcId="{AB85714B-A032-45CB-A797-BD1F9A7D6276}" destId="{9A5D6DDE-B217-4A7B-913E-78E020927251}" srcOrd="0" destOrd="0" presId="urn:microsoft.com/office/officeart/2005/8/layout/matrix1"/>
    <dgm:cxn modelId="{173EE480-5B3A-4B91-A259-0C6679D4C34A}" type="presOf" srcId="{05077C74-0F51-40A7-8036-44989D6248D2}" destId="{DF3202F2-95F4-493E-B51F-5DEE55A043A7}" srcOrd="0" destOrd="0" presId="urn:microsoft.com/office/officeart/2005/8/layout/matrix1"/>
    <dgm:cxn modelId="{D538A796-EB81-4B5D-BB42-E99EA0E8C3CA}" type="presOf" srcId="{CDA1CD74-8D0E-43B1-9EDA-21A102E3395C}" destId="{F2944D9A-4F12-4B88-A78D-1CBBA60878D8}" srcOrd="0" destOrd="0" presId="urn:microsoft.com/office/officeart/2005/8/layout/matrix1"/>
    <dgm:cxn modelId="{405733B8-034F-4906-B3CC-02B95B575FC3}" srcId="{21515DC7-E518-4C2F-8651-58DB8D6E0279}" destId="{CDA1CD74-8D0E-43B1-9EDA-21A102E3395C}" srcOrd="1" destOrd="0" parTransId="{4827C22C-38FB-48E9-BFB8-050D470287D3}" sibTransId="{E02125A8-549A-4246-B119-7521AEA62942}"/>
    <dgm:cxn modelId="{78A1A7C9-1A6D-40A6-BC0E-40FD7C2E5F8A}" type="presOf" srcId="{CDA1CD74-8D0E-43B1-9EDA-21A102E3395C}" destId="{17FEE819-86D0-4E7F-97E1-17118708D0EE}" srcOrd="1" destOrd="0" presId="urn:microsoft.com/office/officeart/2005/8/layout/matrix1"/>
    <dgm:cxn modelId="{4A2D69D5-0431-4BB2-9A3B-2054591CA107}" type="presOf" srcId="{21515DC7-E518-4C2F-8651-58DB8D6E0279}" destId="{8AFE349F-AA90-4AF4-856A-6B6883B0FAFF}" srcOrd="0" destOrd="0" presId="urn:microsoft.com/office/officeart/2005/8/layout/matrix1"/>
    <dgm:cxn modelId="{343AC0E3-A840-4EAC-B3B5-8544BD103B90}" type="presOf" srcId="{45C53A95-3F8C-40BC-A78B-716E98185CFC}" destId="{6A5E9537-50CE-466F-9F13-36943B9EC06B}" srcOrd="1" destOrd="0" presId="urn:microsoft.com/office/officeart/2005/8/layout/matrix1"/>
    <dgm:cxn modelId="{C9D038EE-2770-4EB3-8FFB-E05390C1B3FD}" type="presOf" srcId="{F31DE1CC-0FC9-4914-85E7-1225F7905FA6}" destId="{1E0AE9AB-DF5E-471F-9D22-51D0327D7777}" srcOrd="1" destOrd="0" presId="urn:microsoft.com/office/officeart/2005/8/layout/matrix1"/>
    <dgm:cxn modelId="{358795F7-68F7-4173-B4EF-646A31AD53AB}" type="presOf" srcId="{45C53A95-3F8C-40BC-A78B-716E98185CFC}" destId="{6EE35EDB-7B79-448E-826C-94D352A279C9}" srcOrd="0" destOrd="0" presId="urn:microsoft.com/office/officeart/2005/8/layout/matrix1"/>
    <dgm:cxn modelId="{6C343AFE-6AAE-4151-8E51-D040CBE787A8}" type="presOf" srcId="{F31DE1CC-0FC9-4914-85E7-1225F7905FA6}" destId="{B94B8CEA-5B93-4E19-851C-6D0F36662C2A}" srcOrd="0" destOrd="0" presId="urn:microsoft.com/office/officeart/2005/8/layout/matrix1"/>
    <dgm:cxn modelId="{C53753FF-4D09-415B-B766-413E9EC43C4C}" srcId="{21515DC7-E518-4C2F-8651-58DB8D6E0279}" destId="{05077C74-0F51-40A7-8036-44989D6248D2}" srcOrd="3" destOrd="0" parTransId="{4014A0D6-7BE6-4F44-9561-C0B0EE540076}" sibTransId="{C8AE384B-9CB7-4488-A683-F4F9F2B4D4A7}"/>
    <dgm:cxn modelId="{787EEDA2-3FFD-4A44-9BF2-B29256A2CC85}" type="presParOf" srcId="{9A5D6DDE-B217-4A7B-913E-78E020927251}" destId="{902FC8B9-787E-4D95-A9F6-0D7476FE8688}" srcOrd="0" destOrd="0" presId="urn:microsoft.com/office/officeart/2005/8/layout/matrix1"/>
    <dgm:cxn modelId="{6B3B1D07-5293-4019-B25E-92BB55147F00}" type="presParOf" srcId="{902FC8B9-787E-4D95-A9F6-0D7476FE8688}" destId="{B94B8CEA-5B93-4E19-851C-6D0F36662C2A}" srcOrd="0" destOrd="0" presId="urn:microsoft.com/office/officeart/2005/8/layout/matrix1"/>
    <dgm:cxn modelId="{C06734B1-19AD-476C-ABC3-00A0C25119AA}" type="presParOf" srcId="{902FC8B9-787E-4D95-A9F6-0D7476FE8688}" destId="{1E0AE9AB-DF5E-471F-9D22-51D0327D7777}" srcOrd="1" destOrd="0" presId="urn:microsoft.com/office/officeart/2005/8/layout/matrix1"/>
    <dgm:cxn modelId="{49D24867-6A72-46EF-B6B0-C9D1805C9907}" type="presParOf" srcId="{902FC8B9-787E-4D95-A9F6-0D7476FE8688}" destId="{F2944D9A-4F12-4B88-A78D-1CBBA60878D8}" srcOrd="2" destOrd="0" presId="urn:microsoft.com/office/officeart/2005/8/layout/matrix1"/>
    <dgm:cxn modelId="{74606D55-A3F1-40E0-AF8F-F999D88EFD3D}" type="presParOf" srcId="{902FC8B9-787E-4D95-A9F6-0D7476FE8688}" destId="{17FEE819-86D0-4E7F-97E1-17118708D0EE}" srcOrd="3" destOrd="0" presId="urn:microsoft.com/office/officeart/2005/8/layout/matrix1"/>
    <dgm:cxn modelId="{1906346A-2C05-4D8F-8D18-1DF7B861D8E2}" type="presParOf" srcId="{902FC8B9-787E-4D95-A9F6-0D7476FE8688}" destId="{6EE35EDB-7B79-448E-826C-94D352A279C9}" srcOrd="4" destOrd="0" presId="urn:microsoft.com/office/officeart/2005/8/layout/matrix1"/>
    <dgm:cxn modelId="{6B5DBD1F-FD72-49B7-B781-50700701C02E}" type="presParOf" srcId="{902FC8B9-787E-4D95-A9F6-0D7476FE8688}" destId="{6A5E9537-50CE-466F-9F13-36943B9EC06B}" srcOrd="5" destOrd="0" presId="urn:microsoft.com/office/officeart/2005/8/layout/matrix1"/>
    <dgm:cxn modelId="{71600DF6-166E-496C-9885-9FFBB2404B8E}" type="presParOf" srcId="{902FC8B9-787E-4D95-A9F6-0D7476FE8688}" destId="{DF3202F2-95F4-493E-B51F-5DEE55A043A7}" srcOrd="6" destOrd="0" presId="urn:microsoft.com/office/officeart/2005/8/layout/matrix1"/>
    <dgm:cxn modelId="{A6A696D5-9F09-4333-984C-1136FCF3148A}" type="presParOf" srcId="{902FC8B9-787E-4D95-A9F6-0D7476FE8688}" destId="{3426D7CF-8CD9-4533-8096-B5BE3F42B9B8}" srcOrd="7" destOrd="0" presId="urn:microsoft.com/office/officeart/2005/8/layout/matrix1"/>
    <dgm:cxn modelId="{65F52483-D558-4085-A709-18AC071A01F7}" type="presParOf" srcId="{9A5D6DDE-B217-4A7B-913E-78E020927251}" destId="{8AFE349F-AA90-4AF4-856A-6B6883B0FAFF}" srcOrd="1" destOrd="0" presId="urn:microsoft.com/office/officeart/2005/8/layout/matrix1"/>
  </dgm:cxnLst>
  <dgm:bg>
    <a:blipFill>
      <a:blip xmlns:r="http://schemas.openxmlformats.org/officeDocument/2006/relationships" r:embed="rId2" cstate="screen">
        <a:extLst>
          <a:ext uri="{28A0092B-C50C-407E-A947-70E740481C1C}">
            <a14:useLocalDpi xmlns:a14="http://schemas.microsoft.com/office/drawing/2010/main"/>
          </a:ext>
        </a:extLst>
      </a:blip>
      <a:stretch>
        <a:fillRect/>
      </a:stretch>
    </a:blip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A3A1AC-2305-40CB-8FBD-1B7AD6BFEEDA}" type="doc">
      <dgm:prSet loTypeId="urn:microsoft.com/office/officeart/2005/8/layout/radial5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BE96B7F-C503-4415-91FC-43E039118AA0}">
      <dgm:prSet phldrT="[Text]" custT="1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89000" r="-489000"/>
          </a:stretch>
        </a:blipFill>
      </dgm:spPr>
      <dgm:t>
        <a:bodyPr/>
        <a:lstStyle/>
        <a:p>
          <a:r>
            <a:rPr lang="en-GB" sz="1800" dirty="0"/>
            <a:t>National MDT</a:t>
          </a:r>
        </a:p>
      </dgm:t>
    </dgm:pt>
    <dgm:pt modelId="{220C5774-5ABD-4EAC-B5B8-483276981E7E}" type="parTrans" cxnId="{60A0BEA5-AD32-4FE4-A32B-5978197567CB}">
      <dgm:prSet/>
      <dgm:spPr/>
      <dgm:t>
        <a:bodyPr/>
        <a:lstStyle/>
        <a:p>
          <a:endParaRPr lang="en-GB"/>
        </a:p>
      </dgm:t>
    </dgm:pt>
    <dgm:pt modelId="{53377651-88B8-4259-8766-E829040DDAE3}" type="sibTrans" cxnId="{60A0BEA5-AD32-4FE4-A32B-5978197567CB}">
      <dgm:prSet/>
      <dgm:spPr/>
      <dgm:t>
        <a:bodyPr/>
        <a:lstStyle/>
        <a:p>
          <a:endParaRPr lang="en-GB"/>
        </a:p>
      </dgm:t>
    </dgm:pt>
    <dgm:pt modelId="{2753A60E-234E-4256-B496-4E80B3D05126}">
      <dgm:prSet phldrT="[Text]" custT="1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</dgm:spPr>
      <dgm:t>
        <a:bodyPr/>
        <a:lstStyle/>
        <a:p>
          <a:r>
            <a:rPr lang="en-GB" sz="1600" dirty="0"/>
            <a:t>Established to act as a nationwide point of referral and advice on new treatments</a:t>
          </a:r>
        </a:p>
      </dgm:t>
    </dgm:pt>
    <dgm:pt modelId="{78F9B51F-A787-4BA7-A62C-E8B3ED69E6D2}" type="parTrans" cxnId="{183F6405-365A-4DFA-B0F9-E3BD9D5894AA}">
      <dgm:prSet/>
      <dgm:spPr/>
      <dgm:t>
        <a:bodyPr/>
        <a:lstStyle/>
        <a:p>
          <a:endParaRPr lang="en-GB"/>
        </a:p>
      </dgm:t>
    </dgm:pt>
    <dgm:pt modelId="{8631C8D5-8D4E-4309-A2FA-473DE919AD8B}" type="sibTrans" cxnId="{183F6405-365A-4DFA-B0F9-E3BD9D5894AA}">
      <dgm:prSet/>
      <dgm:spPr/>
      <dgm:t>
        <a:bodyPr/>
        <a:lstStyle/>
        <a:p>
          <a:endParaRPr lang="en-GB"/>
        </a:p>
      </dgm:t>
    </dgm:pt>
    <dgm:pt modelId="{B0DD4B7A-C145-48DB-83FC-196A4A3D4726}">
      <dgm:prSet phldrT="[Text]" custT="1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</dgm:spPr>
      <dgm:t>
        <a:bodyPr/>
        <a:lstStyle/>
        <a:p>
          <a:r>
            <a:rPr lang="en-GB" sz="1600" dirty="0"/>
            <a:t>Will advise on approaches, but will not deliver the interventions</a:t>
          </a:r>
        </a:p>
      </dgm:t>
    </dgm:pt>
    <dgm:pt modelId="{3BF4E4D3-63AB-41D6-BEA5-356AFE0AE5F8}" type="parTrans" cxnId="{6CDFB3F9-FB8D-4B73-8B3A-6A552EC8BAE2}">
      <dgm:prSet/>
      <dgm:spPr/>
      <dgm:t>
        <a:bodyPr/>
        <a:lstStyle/>
        <a:p>
          <a:endParaRPr lang="en-GB"/>
        </a:p>
      </dgm:t>
    </dgm:pt>
    <dgm:pt modelId="{BBE60764-E2E8-4EA1-9BCB-D85FCF47802F}" type="sibTrans" cxnId="{6CDFB3F9-FB8D-4B73-8B3A-6A552EC8BAE2}">
      <dgm:prSet/>
      <dgm:spPr/>
      <dgm:t>
        <a:bodyPr/>
        <a:lstStyle/>
        <a:p>
          <a:endParaRPr lang="en-GB"/>
        </a:p>
      </dgm:t>
    </dgm:pt>
    <dgm:pt modelId="{6D302DF0-4F00-4F1C-AAD4-D05A09693008}">
      <dgm:prSet phldrT="[Text]" custT="1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</dgm:spPr>
      <dgm:t>
        <a:bodyPr/>
        <a:lstStyle/>
        <a:p>
          <a:r>
            <a:rPr lang="en-GB" sz="1600" dirty="0"/>
            <a:t>Administrative support and management will be provided by one HCC</a:t>
          </a:r>
        </a:p>
      </dgm:t>
    </dgm:pt>
    <dgm:pt modelId="{A0D642CE-1CA1-4B8A-B8E6-70CC2FDB84CB}" type="parTrans" cxnId="{CAC98AA5-6F94-4ABE-B06A-85FCC1056874}">
      <dgm:prSet/>
      <dgm:spPr/>
      <dgm:t>
        <a:bodyPr/>
        <a:lstStyle/>
        <a:p>
          <a:endParaRPr lang="en-GB"/>
        </a:p>
      </dgm:t>
    </dgm:pt>
    <dgm:pt modelId="{37C36DBB-A650-49B8-B494-9AFE7E77E683}" type="sibTrans" cxnId="{CAC98AA5-6F94-4ABE-B06A-85FCC1056874}">
      <dgm:prSet/>
      <dgm:spPr/>
      <dgm:t>
        <a:bodyPr/>
        <a:lstStyle/>
        <a:p>
          <a:endParaRPr lang="en-GB"/>
        </a:p>
      </dgm:t>
    </dgm:pt>
    <dgm:pt modelId="{50A95774-E38B-48CC-A42A-3ABEA23DE071}">
      <dgm:prSet phldrT="[Text]" custT="1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</dgm:spPr>
      <dgm:t>
        <a:bodyPr/>
        <a:lstStyle/>
        <a:p>
          <a:r>
            <a:rPr lang="en-GB" sz="1600" dirty="0"/>
            <a:t>Frequency of meetings will depend on demand and the introduction of new therapies</a:t>
          </a:r>
        </a:p>
      </dgm:t>
    </dgm:pt>
    <dgm:pt modelId="{5E92428D-5D17-452B-966B-6576E0C0A502}" type="parTrans" cxnId="{8AD00941-5DE0-4616-9E9C-B87172993AC2}">
      <dgm:prSet/>
      <dgm:spPr/>
      <dgm:t>
        <a:bodyPr/>
        <a:lstStyle/>
        <a:p>
          <a:endParaRPr lang="en-GB"/>
        </a:p>
      </dgm:t>
    </dgm:pt>
    <dgm:pt modelId="{B801DCFC-32F1-4676-AC6A-4C9E46E5D7F2}" type="sibTrans" cxnId="{8AD00941-5DE0-4616-9E9C-B87172993AC2}">
      <dgm:prSet/>
      <dgm:spPr/>
      <dgm:t>
        <a:bodyPr/>
        <a:lstStyle/>
        <a:p>
          <a:endParaRPr lang="en-GB"/>
        </a:p>
      </dgm:t>
    </dgm:pt>
    <dgm:pt modelId="{C7E11E84-3CE0-4DE5-B052-DAFACE7C1BD7}">
      <dgm:prSet phldrT="[Text]" custT="1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</dgm:spPr>
      <dgm:t>
        <a:bodyPr/>
        <a:lstStyle/>
        <a:p>
          <a:r>
            <a:rPr lang="en-GB" sz="1600" dirty="0"/>
            <a:t>Membership drawn from all HCCs</a:t>
          </a:r>
        </a:p>
      </dgm:t>
    </dgm:pt>
    <dgm:pt modelId="{7EAE5E3C-AA4E-4519-96A7-7C2181528FE8}" type="parTrans" cxnId="{0D4DE2BD-7B04-4385-9C4C-22AAE31BF6F6}">
      <dgm:prSet/>
      <dgm:spPr/>
      <dgm:t>
        <a:bodyPr/>
        <a:lstStyle/>
        <a:p>
          <a:endParaRPr lang="en-GB"/>
        </a:p>
      </dgm:t>
    </dgm:pt>
    <dgm:pt modelId="{DC439B54-E5BF-4CD4-A7EF-C1ACE0AAC37F}" type="sibTrans" cxnId="{0D4DE2BD-7B04-4385-9C4C-22AAE31BF6F6}">
      <dgm:prSet/>
      <dgm:spPr/>
      <dgm:t>
        <a:bodyPr/>
        <a:lstStyle/>
        <a:p>
          <a:endParaRPr lang="en-GB"/>
        </a:p>
      </dgm:t>
    </dgm:pt>
    <dgm:pt modelId="{63A8F223-D5F4-4B9F-A551-930E6E34340F}" type="pres">
      <dgm:prSet presAssocID="{A9A3A1AC-2305-40CB-8FBD-1B7AD6BFEED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BD7A0A-3F89-4854-91CF-5CF3BAA34866}" type="pres">
      <dgm:prSet presAssocID="{EBE96B7F-C503-4415-91FC-43E039118AA0}" presName="centerShape" presStyleLbl="node0" presStyleIdx="0" presStyleCnt="1" custScaleX="90910" custScaleY="59614"/>
      <dgm:spPr>
        <a:prstGeom prst="roundRect">
          <a:avLst/>
        </a:prstGeom>
      </dgm:spPr>
    </dgm:pt>
    <dgm:pt modelId="{259BBF5B-C845-4F79-9083-75D33692644B}" type="pres">
      <dgm:prSet presAssocID="{78F9B51F-A787-4BA7-A62C-E8B3ED69E6D2}" presName="parTrans" presStyleLbl="sibTrans2D1" presStyleIdx="0" presStyleCnt="5"/>
      <dgm:spPr/>
    </dgm:pt>
    <dgm:pt modelId="{502AF045-DE2D-4F62-B7FF-9F685F78BBBF}" type="pres">
      <dgm:prSet presAssocID="{78F9B51F-A787-4BA7-A62C-E8B3ED69E6D2}" presName="connectorText" presStyleLbl="sibTrans2D1" presStyleIdx="0" presStyleCnt="5"/>
      <dgm:spPr/>
    </dgm:pt>
    <dgm:pt modelId="{FF2681F4-3FA1-44C0-AC9F-847899270207}" type="pres">
      <dgm:prSet presAssocID="{2753A60E-234E-4256-B496-4E80B3D05126}" presName="node" presStyleLbl="node1" presStyleIdx="0" presStyleCnt="5" custScaleX="194181">
        <dgm:presLayoutVars>
          <dgm:bulletEnabled val="1"/>
        </dgm:presLayoutVars>
      </dgm:prSet>
      <dgm:spPr>
        <a:prstGeom prst="roundRect">
          <a:avLst/>
        </a:prstGeom>
      </dgm:spPr>
    </dgm:pt>
    <dgm:pt modelId="{6BED3F51-A651-4F9F-BA82-3C133773916A}" type="pres">
      <dgm:prSet presAssocID="{3BF4E4D3-63AB-41D6-BEA5-356AFE0AE5F8}" presName="parTrans" presStyleLbl="sibTrans2D1" presStyleIdx="1" presStyleCnt="5"/>
      <dgm:spPr/>
    </dgm:pt>
    <dgm:pt modelId="{9A6818AE-7F2E-4C57-B931-B5F9F2E87186}" type="pres">
      <dgm:prSet presAssocID="{3BF4E4D3-63AB-41D6-BEA5-356AFE0AE5F8}" presName="connectorText" presStyleLbl="sibTrans2D1" presStyleIdx="1" presStyleCnt="5"/>
      <dgm:spPr/>
    </dgm:pt>
    <dgm:pt modelId="{CB6E3B9D-6A01-44D3-8D88-B3ADFD0AE6A9}" type="pres">
      <dgm:prSet presAssocID="{B0DD4B7A-C145-48DB-83FC-196A4A3D4726}" presName="node" presStyleLbl="node1" presStyleIdx="1" presStyleCnt="5" custScaleX="216047" custRadScaleRad="152839" custRadScaleInc="18882">
        <dgm:presLayoutVars>
          <dgm:bulletEnabled val="1"/>
        </dgm:presLayoutVars>
      </dgm:prSet>
      <dgm:spPr>
        <a:prstGeom prst="roundRect">
          <a:avLst/>
        </a:prstGeom>
      </dgm:spPr>
    </dgm:pt>
    <dgm:pt modelId="{950B0968-8C8C-430D-B1F2-C1746E569B4B}" type="pres">
      <dgm:prSet presAssocID="{A0D642CE-1CA1-4B8A-B8E6-70CC2FDB84CB}" presName="parTrans" presStyleLbl="sibTrans2D1" presStyleIdx="2" presStyleCnt="5"/>
      <dgm:spPr/>
    </dgm:pt>
    <dgm:pt modelId="{99908669-8208-42CA-8E9E-7A76151823E1}" type="pres">
      <dgm:prSet presAssocID="{A0D642CE-1CA1-4B8A-B8E6-70CC2FDB84CB}" presName="connectorText" presStyleLbl="sibTrans2D1" presStyleIdx="2" presStyleCnt="5"/>
      <dgm:spPr/>
    </dgm:pt>
    <dgm:pt modelId="{0D0C5700-C102-4D14-B886-52079B871549}" type="pres">
      <dgm:prSet presAssocID="{6D302DF0-4F00-4F1C-AAD4-D05A09693008}" presName="node" presStyleLbl="node1" presStyleIdx="2" presStyleCnt="5" custScaleX="226226" custRadScaleRad="132206" custRadScaleInc="-45193">
        <dgm:presLayoutVars>
          <dgm:bulletEnabled val="1"/>
        </dgm:presLayoutVars>
      </dgm:prSet>
      <dgm:spPr>
        <a:prstGeom prst="roundRect">
          <a:avLst/>
        </a:prstGeom>
      </dgm:spPr>
    </dgm:pt>
    <dgm:pt modelId="{E40D7A3A-A58D-4290-90C2-B7D27DA40523}" type="pres">
      <dgm:prSet presAssocID="{5E92428D-5D17-452B-966B-6576E0C0A502}" presName="parTrans" presStyleLbl="sibTrans2D1" presStyleIdx="3" presStyleCnt="5"/>
      <dgm:spPr/>
    </dgm:pt>
    <dgm:pt modelId="{47CF8699-C5F1-48E7-80A7-8365420081AC}" type="pres">
      <dgm:prSet presAssocID="{5E92428D-5D17-452B-966B-6576E0C0A502}" presName="connectorText" presStyleLbl="sibTrans2D1" presStyleIdx="3" presStyleCnt="5"/>
      <dgm:spPr/>
    </dgm:pt>
    <dgm:pt modelId="{8C4524F1-CBA2-4882-914F-906F8D1C0BDA}" type="pres">
      <dgm:prSet presAssocID="{50A95774-E38B-48CC-A42A-3ABEA23DE071}" presName="node" presStyleLbl="node1" presStyleIdx="3" presStyleCnt="5" custScaleX="244902" custRadScaleRad="130780" custRadScaleInc="43850">
        <dgm:presLayoutVars>
          <dgm:bulletEnabled val="1"/>
        </dgm:presLayoutVars>
      </dgm:prSet>
      <dgm:spPr>
        <a:prstGeom prst="roundRect">
          <a:avLst/>
        </a:prstGeom>
      </dgm:spPr>
    </dgm:pt>
    <dgm:pt modelId="{63A22853-218F-43FD-877F-F75BE9FB146E}" type="pres">
      <dgm:prSet presAssocID="{7EAE5E3C-AA4E-4519-96A7-7C2181528FE8}" presName="parTrans" presStyleLbl="sibTrans2D1" presStyleIdx="4" presStyleCnt="5"/>
      <dgm:spPr/>
    </dgm:pt>
    <dgm:pt modelId="{FCC81B2B-F231-440F-8BEB-7E42F26AC71B}" type="pres">
      <dgm:prSet presAssocID="{7EAE5E3C-AA4E-4519-96A7-7C2181528FE8}" presName="connectorText" presStyleLbl="sibTrans2D1" presStyleIdx="4" presStyleCnt="5"/>
      <dgm:spPr/>
    </dgm:pt>
    <dgm:pt modelId="{3286A068-3721-4869-9777-E49AED0C47D9}" type="pres">
      <dgm:prSet presAssocID="{C7E11E84-3CE0-4DE5-B052-DAFACE7C1BD7}" presName="node" presStyleLbl="node1" presStyleIdx="4" presStyleCnt="5" custScaleX="224157" custScaleY="97906" custRadScaleRad="150716" custRadScaleInc="-1713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183F6405-365A-4DFA-B0F9-E3BD9D5894AA}" srcId="{EBE96B7F-C503-4415-91FC-43E039118AA0}" destId="{2753A60E-234E-4256-B496-4E80B3D05126}" srcOrd="0" destOrd="0" parTransId="{78F9B51F-A787-4BA7-A62C-E8B3ED69E6D2}" sibTransId="{8631C8D5-8D4E-4309-A2FA-473DE919AD8B}"/>
    <dgm:cxn modelId="{C92BB715-FDA8-44F1-B0DA-BA746302EAEA}" type="presOf" srcId="{78F9B51F-A787-4BA7-A62C-E8B3ED69E6D2}" destId="{259BBF5B-C845-4F79-9083-75D33692644B}" srcOrd="0" destOrd="0" presId="urn:microsoft.com/office/officeart/2005/8/layout/radial5"/>
    <dgm:cxn modelId="{8FF6B518-5CB5-45F1-9529-5945A537BE1E}" type="presOf" srcId="{B0DD4B7A-C145-48DB-83FC-196A4A3D4726}" destId="{CB6E3B9D-6A01-44D3-8D88-B3ADFD0AE6A9}" srcOrd="0" destOrd="0" presId="urn:microsoft.com/office/officeart/2005/8/layout/radial5"/>
    <dgm:cxn modelId="{E16DE71D-D670-4ABD-A089-82F035AA4097}" type="presOf" srcId="{5E92428D-5D17-452B-966B-6576E0C0A502}" destId="{47CF8699-C5F1-48E7-80A7-8365420081AC}" srcOrd="1" destOrd="0" presId="urn:microsoft.com/office/officeart/2005/8/layout/radial5"/>
    <dgm:cxn modelId="{A78E6E23-2573-431C-82CB-6002A95594A3}" type="presOf" srcId="{EBE96B7F-C503-4415-91FC-43E039118AA0}" destId="{A0BD7A0A-3F89-4854-91CF-5CF3BAA34866}" srcOrd="0" destOrd="0" presId="urn:microsoft.com/office/officeart/2005/8/layout/radial5"/>
    <dgm:cxn modelId="{8AD00941-5DE0-4616-9E9C-B87172993AC2}" srcId="{EBE96B7F-C503-4415-91FC-43E039118AA0}" destId="{50A95774-E38B-48CC-A42A-3ABEA23DE071}" srcOrd="3" destOrd="0" parTransId="{5E92428D-5D17-452B-966B-6576E0C0A502}" sibTransId="{B801DCFC-32F1-4676-AC6A-4C9E46E5D7F2}"/>
    <dgm:cxn modelId="{2C2F8061-B9D3-4CBC-955D-5F985EC8F93D}" type="presOf" srcId="{7EAE5E3C-AA4E-4519-96A7-7C2181528FE8}" destId="{FCC81B2B-F231-440F-8BEB-7E42F26AC71B}" srcOrd="1" destOrd="0" presId="urn:microsoft.com/office/officeart/2005/8/layout/radial5"/>
    <dgm:cxn modelId="{9CA16B70-639C-4DFC-813B-96279F6901F6}" type="presOf" srcId="{C7E11E84-3CE0-4DE5-B052-DAFACE7C1BD7}" destId="{3286A068-3721-4869-9777-E49AED0C47D9}" srcOrd="0" destOrd="0" presId="urn:microsoft.com/office/officeart/2005/8/layout/radial5"/>
    <dgm:cxn modelId="{F7CD6C70-0100-48F5-AD94-78CA0278EA82}" type="presOf" srcId="{A0D642CE-1CA1-4B8A-B8E6-70CC2FDB84CB}" destId="{99908669-8208-42CA-8E9E-7A76151823E1}" srcOrd="1" destOrd="0" presId="urn:microsoft.com/office/officeart/2005/8/layout/radial5"/>
    <dgm:cxn modelId="{13C02671-E39F-42F7-9F83-AA98733E3F40}" type="presOf" srcId="{A9A3A1AC-2305-40CB-8FBD-1B7AD6BFEEDA}" destId="{63A8F223-D5F4-4B9F-A551-930E6E34340F}" srcOrd="0" destOrd="0" presId="urn:microsoft.com/office/officeart/2005/8/layout/radial5"/>
    <dgm:cxn modelId="{94A38782-EC0E-4F9A-9373-A7A7A505EB49}" type="presOf" srcId="{50A95774-E38B-48CC-A42A-3ABEA23DE071}" destId="{8C4524F1-CBA2-4882-914F-906F8D1C0BDA}" srcOrd="0" destOrd="0" presId="urn:microsoft.com/office/officeart/2005/8/layout/radial5"/>
    <dgm:cxn modelId="{933E2092-1471-45F3-9192-AB012AC46605}" type="presOf" srcId="{78F9B51F-A787-4BA7-A62C-E8B3ED69E6D2}" destId="{502AF045-DE2D-4F62-B7FF-9F685F78BBBF}" srcOrd="1" destOrd="0" presId="urn:microsoft.com/office/officeart/2005/8/layout/radial5"/>
    <dgm:cxn modelId="{D610999D-D093-4CC1-B1A5-F9B166A53AFB}" type="presOf" srcId="{7EAE5E3C-AA4E-4519-96A7-7C2181528FE8}" destId="{63A22853-218F-43FD-877F-F75BE9FB146E}" srcOrd="0" destOrd="0" presId="urn:microsoft.com/office/officeart/2005/8/layout/radial5"/>
    <dgm:cxn modelId="{BC4AB09D-8A43-43D7-A0B6-8B1720402E4A}" type="presOf" srcId="{2753A60E-234E-4256-B496-4E80B3D05126}" destId="{FF2681F4-3FA1-44C0-AC9F-847899270207}" srcOrd="0" destOrd="0" presId="urn:microsoft.com/office/officeart/2005/8/layout/radial5"/>
    <dgm:cxn modelId="{CAC98AA5-6F94-4ABE-B06A-85FCC1056874}" srcId="{EBE96B7F-C503-4415-91FC-43E039118AA0}" destId="{6D302DF0-4F00-4F1C-AAD4-D05A09693008}" srcOrd="2" destOrd="0" parTransId="{A0D642CE-1CA1-4B8A-B8E6-70CC2FDB84CB}" sibTransId="{37C36DBB-A650-49B8-B494-9AFE7E77E683}"/>
    <dgm:cxn modelId="{60A0BEA5-AD32-4FE4-A32B-5978197567CB}" srcId="{A9A3A1AC-2305-40CB-8FBD-1B7AD6BFEEDA}" destId="{EBE96B7F-C503-4415-91FC-43E039118AA0}" srcOrd="0" destOrd="0" parTransId="{220C5774-5ABD-4EAC-B5B8-483276981E7E}" sibTransId="{53377651-88B8-4259-8766-E829040DDAE3}"/>
    <dgm:cxn modelId="{63A33EB5-DEEE-40CD-A3B4-D34FD3F121AD}" type="presOf" srcId="{3BF4E4D3-63AB-41D6-BEA5-356AFE0AE5F8}" destId="{9A6818AE-7F2E-4C57-B931-B5F9F2E87186}" srcOrd="1" destOrd="0" presId="urn:microsoft.com/office/officeart/2005/8/layout/radial5"/>
    <dgm:cxn modelId="{CCB200B6-A0BD-4D5F-BED4-8EC2B4E5272D}" type="presOf" srcId="{5E92428D-5D17-452B-966B-6576E0C0A502}" destId="{E40D7A3A-A58D-4290-90C2-B7D27DA40523}" srcOrd="0" destOrd="0" presId="urn:microsoft.com/office/officeart/2005/8/layout/radial5"/>
    <dgm:cxn modelId="{0D4DE2BD-7B04-4385-9C4C-22AAE31BF6F6}" srcId="{EBE96B7F-C503-4415-91FC-43E039118AA0}" destId="{C7E11E84-3CE0-4DE5-B052-DAFACE7C1BD7}" srcOrd="4" destOrd="0" parTransId="{7EAE5E3C-AA4E-4519-96A7-7C2181528FE8}" sibTransId="{DC439B54-E5BF-4CD4-A7EF-C1ACE0AAC37F}"/>
    <dgm:cxn modelId="{F72359CA-FE1A-4DBE-8633-23CFEFCC13A2}" type="presOf" srcId="{3BF4E4D3-63AB-41D6-BEA5-356AFE0AE5F8}" destId="{6BED3F51-A651-4F9F-BA82-3C133773916A}" srcOrd="0" destOrd="0" presId="urn:microsoft.com/office/officeart/2005/8/layout/radial5"/>
    <dgm:cxn modelId="{CBDAF2CE-9B84-488F-9582-07A1F570E250}" type="presOf" srcId="{A0D642CE-1CA1-4B8A-B8E6-70CC2FDB84CB}" destId="{950B0968-8C8C-430D-B1F2-C1746E569B4B}" srcOrd="0" destOrd="0" presId="urn:microsoft.com/office/officeart/2005/8/layout/radial5"/>
    <dgm:cxn modelId="{A40F4CF5-D6C1-4D82-BB46-E2FC0E99AF7A}" type="presOf" srcId="{6D302DF0-4F00-4F1C-AAD4-D05A09693008}" destId="{0D0C5700-C102-4D14-B886-52079B871549}" srcOrd="0" destOrd="0" presId="urn:microsoft.com/office/officeart/2005/8/layout/radial5"/>
    <dgm:cxn modelId="{6CDFB3F9-FB8D-4B73-8B3A-6A552EC8BAE2}" srcId="{EBE96B7F-C503-4415-91FC-43E039118AA0}" destId="{B0DD4B7A-C145-48DB-83FC-196A4A3D4726}" srcOrd="1" destOrd="0" parTransId="{3BF4E4D3-63AB-41D6-BEA5-356AFE0AE5F8}" sibTransId="{BBE60764-E2E8-4EA1-9BCB-D85FCF47802F}"/>
    <dgm:cxn modelId="{4F7CD55D-CF21-4631-A4CC-4647D1650A8D}" type="presParOf" srcId="{63A8F223-D5F4-4B9F-A551-930E6E34340F}" destId="{A0BD7A0A-3F89-4854-91CF-5CF3BAA34866}" srcOrd="0" destOrd="0" presId="urn:microsoft.com/office/officeart/2005/8/layout/radial5"/>
    <dgm:cxn modelId="{45307085-1920-4998-9281-7DAA44BA70AA}" type="presParOf" srcId="{63A8F223-D5F4-4B9F-A551-930E6E34340F}" destId="{259BBF5B-C845-4F79-9083-75D33692644B}" srcOrd="1" destOrd="0" presId="urn:microsoft.com/office/officeart/2005/8/layout/radial5"/>
    <dgm:cxn modelId="{64ADD53C-DC45-4443-8489-D7F6417BD6D4}" type="presParOf" srcId="{259BBF5B-C845-4F79-9083-75D33692644B}" destId="{502AF045-DE2D-4F62-B7FF-9F685F78BBBF}" srcOrd="0" destOrd="0" presId="urn:microsoft.com/office/officeart/2005/8/layout/radial5"/>
    <dgm:cxn modelId="{E1541624-9CE6-456A-9B7A-3E06DB989C91}" type="presParOf" srcId="{63A8F223-D5F4-4B9F-A551-930E6E34340F}" destId="{FF2681F4-3FA1-44C0-AC9F-847899270207}" srcOrd="2" destOrd="0" presId="urn:microsoft.com/office/officeart/2005/8/layout/radial5"/>
    <dgm:cxn modelId="{F477465C-AE7A-40FD-9B04-497284CFC9C1}" type="presParOf" srcId="{63A8F223-D5F4-4B9F-A551-930E6E34340F}" destId="{6BED3F51-A651-4F9F-BA82-3C133773916A}" srcOrd="3" destOrd="0" presId="urn:microsoft.com/office/officeart/2005/8/layout/radial5"/>
    <dgm:cxn modelId="{C6D58A2E-D389-4331-8129-BCF70FAD5F1C}" type="presParOf" srcId="{6BED3F51-A651-4F9F-BA82-3C133773916A}" destId="{9A6818AE-7F2E-4C57-B931-B5F9F2E87186}" srcOrd="0" destOrd="0" presId="urn:microsoft.com/office/officeart/2005/8/layout/radial5"/>
    <dgm:cxn modelId="{1804BCE1-FB71-4A82-9918-B817E60EA113}" type="presParOf" srcId="{63A8F223-D5F4-4B9F-A551-930E6E34340F}" destId="{CB6E3B9D-6A01-44D3-8D88-B3ADFD0AE6A9}" srcOrd="4" destOrd="0" presId="urn:microsoft.com/office/officeart/2005/8/layout/radial5"/>
    <dgm:cxn modelId="{82691E3E-C547-4AE6-B187-C858D3B2C107}" type="presParOf" srcId="{63A8F223-D5F4-4B9F-A551-930E6E34340F}" destId="{950B0968-8C8C-430D-B1F2-C1746E569B4B}" srcOrd="5" destOrd="0" presId="urn:microsoft.com/office/officeart/2005/8/layout/radial5"/>
    <dgm:cxn modelId="{4EFE4437-B95D-4FC4-8570-4AD709F5EA59}" type="presParOf" srcId="{950B0968-8C8C-430D-B1F2-C1746E569B4B}" destId="{99908669-8208-42CA-8E9E-7A76151823E1}" srcOrd="0" destOrd="0" presId="urn:microsoft.com/office/officeart/2005/8/layout/radial5"/>
    <dgm:cxn modelId="{33885633-D068-4743-955D-2328BAFAEB25}" type="presParOf" srcId="{63A8F223-D5F4-4B9F-A551-930E6E34340F}" destId="{0D0C5700-C102-4D14-B886-52079B871549}" srcOrd="6" destOrd="0" presId="urn:microsoft.com/office/officeart/2005/8/layout/radial5"/>
    <dgm:cxn modelId="{0F012948-3AE6-4140-80F0-807E7F8D19E1}" type="presParOf" srcId="{63A8F223-D5F4-4B9F-A551-930E6E34340F}" destId="{E40D7A3A-A58D-4290-90C2-B7D27DA40523}" srcOrd="7" destOrd="0" presId="urn:microsoft.com/office/officeart/2005/8/layout/radial5"/>
    <dgm:cxn modelId="{C1ED9E79-9D39-455B-A1D2-DD675204E11A}" type="presParOf" srcId="{E40D7A3A-A58D-4290-90C2-B7D27DA40523}" destId="{47CF8699-C5F1-48E7-80A7-8365420081AC}" srcOrd="0" destOrd="0" presId="urn:microsoft.com/office/officeart/2005/8/layout/radial5"/>
    <dgm:cxn modelId="{56FB1CD0-886D-46B1-952E-60F1B5F319BC}" type="presParOf" srcId="{63A8F223-D5F4-4B9F-A551-930E6E34340F}" destId="{8C4524F1-CBA2-4882-914F-906F8D1C0BDA}" srcOrd="8" destOrd="0" presId="urn:microsoft.com/office/officeart/2005/8/layout/radial5"/>
    <dgm:cxn modelId="{6BAD309F-6C6C-4B52-B42E-EBFC28242BA5}" type="presParOf" srcId="{63A8F223-D5F4-4B9F-A551-930E6E34340F}" destId="{63A22853-218F-43FD-877F-F75BE9FB146E}" srcOrd="9" destOrd="0" presId="urn:microsoft.com/office/officeart/2005/8/layout/radial5"/>
    <dgm:cxn modelId="{CD1D4D9F-580E-4783-A178-C57630619EB4}" type="presParOf" srcId="{63A22853-218F-43FD-877F-F75BE9FB146E}" destId="{FCC81B2B-F231-440F-8BEB-7E42F26AC71B}" srcOrd="0" destOrd="0" presId="urn:microsoft.com/office/officeart/2005/8/layout/radial5"/>
    <dgm:cxn modelId="{DADF995A-BC68-42C6-849E-CEC8A12D9342}" type="presParOf" srcId="{63A8F223-D5F4-4B9F-A551-930E6E34340F}" destId="{3286A068-3721-4869-9777-E49AED0C47D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10AC4-DF6D-446C-A4E1-8ACD04F750AC}">
      <dsp:nvSpPr>
        <dsp:cNvPr id="0" name=""/>
        <dsp:cNvSpPr/>
      </dsp:nvSpPr>
      <dsp:spPr>
        <a:xfrm>
          <a:off x="1531882" y="574"/>
          <a:ext cx="1410359" cy="6867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venir Next LT Pro" panose="020B0504020202020204" pitchFamily="34" charset="0"/>
            </a:rPr>
            <a:t>HCC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venir Next LT Pro" panose="020B0504020202020204" pitchFamily="34" charset="0"/>
            </a:rPr>
            <a:t>Clinical Network Lead  </a:t>
          </a:r>
        </a:p>
      </dsp:txBody>
      <dsp:txXfrm>
        <a:off x="1551995" y="20687"/>
        <a:ext cx="1370133" cy="646476"/>
      </dsp:txXfrm>
    </dsp:sp>
    <dsp:sp modelId="{1CCD82BA-33FE-40AC-8FBF-DF7F7C1EBDC5}">
      <dsp:nvSpPr>
        <dsp:cNvPr id="0" name=""/>
        <dsp:cNvSpPr/>
      </dsp:nvSpPr>
      <dsp:spPr>
        <a:xfrm>
          <a:off x="1567527" y="687276"/>
          <a:ext cx="669534" cy="274680"/>
        </a:xfrm>
        <a:custGeom>
          <a:avLst/>
          <a:gdLst/>
          <a:ahLst/>
          <a:cxnLst/>
          <a:rect l="0" t="0" r="0" b="0"/>
          <a:pathLst>
            <a:path>
              <a:moveTo>
                <a:pt x="669534" y="0"/>
              </a:moveTo>
              <a:lnTo>
                <a:pt x="669534" y="137340"/>
              </a:lnTo>
              <a:lnTo>
                <a:pt x="0" y="137340"/>
              </a:lnTo>
              <a:lnTo>
                <a:pt x="0" y="2746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AF663-FDA1-4661-B0DD-B533E85DEB0C}">
      <dsp:nvSpPr>
        <dsp:cNvPr id="0" name=""/>
        <dsp:cNvSpPr/>
      </dsp:nvSpPr>
      <dsp:spPr>
        <a:xfrm>
          <a:off x="1052500" y="961957"/>
          <a:ext cx="1030053" cy="6867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venir Next LT Pro" panose="020B0504020202020204" pitchFamily="34" charset="0"/>
            </a:rPr>
            <a:t>Specialist HB Team</a:t>
          </a:r>
        </a:p>
      </dsp:txBody>
      <dsp:txXfrm>
        <a:off x="1072613" y="982070"/>
        <a:ext cx="989827" cy="646476"/>
      </dsp:txXfrm>
    </dsp:sp>
    <dsp:sp modelId="{D8D24994-36BB-48AD-B5DC-17331974109B}">
      <dsp:nvSpPr>
        <dsp:cNvPr id="0" name=""/>
        <dsp:cNvSpPr/>
      </dsp:nvSpPr>
      <dsp:spPr>
        <a:xfrm>
          <a:off x="1521807" y="1648660"/>
          <a:ext cx="91440" cy="274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68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780F3-2E80-4B01-9C1E-EA1D4867C581}">
      <dsp:nvSpPr>
        <dsp:cNvPr id="0" name=""/>
        <dsp:cNvSpPr/>
      </dsp:nvSpPr>
      <dsp:spPr>
        <a:xfrm>
          <a:off x="1052500" y="1923340"/>
          <a:ext cx="1030053" cy="6867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venir Next LT Pro" panose="020B0504020202020204" pitchFamily="34" charset="0"/>
            </a:rPr>
            <a:t>Local HB Team</a:t>
          </a:r>
        </a:p>
      </dsp:txBody>
      <dsp:txXfrm>
        <a:off x="1072613" y="1943453"/>
        <a:ext cx="989827" cy="646476"/>
      </dsp:txXfrm>
    </dsp:sp>
    <dsp:sp modelId="{58DA7BD6-43B9-487D-999A-7BDCD6A8F252}">
      <dsp:nvSpPr>
        <dsp:cNvPr id="0" name=""/>
        <dsp:cNvSpPr/>
      </dsp:nvSpPr>
      <dsp:spPr>
        <a:xfrm>
          <a:off x="1521807" y="2610043"/>
          <a:ext cx="91440" cy="274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68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5A593-7A05-4E1B-960A-1C0D6497F9BB}">
      <dsp:nvSpPr>
        <dsp:cNvPr id="0" name=""/>
        <dsp:cNvSpPr/>
      </dsp:nvSpPr>
      <dsp:spPr>
        <a:xfrm>
          <a:off x="1052500" y="2884724"/>
          <a:ext cx="1030053" cy="6867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venir Next LT Pro" panose="020B0504020202020204" pitchFamily="34" charset="0"/>
            </a:rPr>
            <a:t>Other providers</a:t>
          </a:r>
        </a:p>
      </dsp:txBody>
      <dsp:txXfrm>
        <a:off x="1072613" y="2904837"/>
        <a:ext cx="989827" cy="646476"/>
      </dsp:txXfrm>
    </dsp:sp>
    <dsp:sp modelId="{38F1B0C6-B73D-413B-82E2-30BC4507F8EC}">
      <dsp:nvSpPr>
        <dsp:cNvPr id="0" name=""/>
        <dsp:cNvSpPr/>
      </dsp:nvSpPr>
      <dsp:spPr>
        <a:xfrm>
          <a:off x="2237062" y="687276"/>
          <a:ext cx="669534" cy="27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40"/>
              </a:lnTo>
              <a:lnTo>
                <a:pt x="669534" y="137340"/>
              </a:lnTo>
              <a:lnTo>
                <a:pt x="669534" y="2746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9633E-8DED-4140-B10C-926B77DAEB18}">
      <dsp:nvSpPr>
        <dsp:cNvPr id="0" name=""/>
        <dsp:cNvSpPr/>
      </dsp:nvSpPr>
      <dsp:spPr>
        <a:xfrm>
          <a:off x="2391570" y="961957"/>
          <a:ext cx="1030053" cy="6867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venir Next LT Pro" panose="020B0504020202020204" pitchFamily="34" charset="0"/>
            </a:rPr>
            <a:t>Specialist HB Team</a:t>
          </a:r>
        </a:p>
      </dsp:txBody>
      <dsp:txXfrm>
        <a:off x="2411683" y="982070"/>
        <a:ext cx="989827" cy="646476"/>
      </dsp:txXfrm>
    </dsp:sp>
    <dsp:sp modelId="{C6B3BFED-16A5-4087-B7BD-4D2D0E478A13}">
      <dsp:nvSpPr>
        <dsp:cNvPr id="0" name=""/>
        <dsp:cNvSpPr/>
      </dsp:nvSpPr>
      <dsp:spPr>
        <a:xfrm>
          <a:off x="2860876" y="1648660"/>
          <a:ext cx="91440" cy="274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68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6B159-B6E8-468A-B2CF-FE596A78399A}">
      <dsp:nvSpPr>
        <dsp:cNvPr id="0" name=""/>
        <dsp:cNvSpPr/>
      </dsp:nvSpPr>
      <dsp:spPr>
        <a:xfrm>
          <a:off x="2391570" y="1923340"/>
          <a:ext cx="1030053" cy="6867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venir Next LT Pro" panose="020B0504020202020204" pitchFamily="34" charset="0"/>
            </a:rPr>
            <a:t>Local HB Team</a:t>
          </a:r>
        </a:p>
      </dsp:txBody>
      <dsp:txXfrm>
        <a:off x="2411683" y="1943453"/>
        <a:ext cx="989827" cy="646476"/>
      </dsp:txXfrm>
    </dsp:sp>
    <dsp:sp modelId="{4AF4EE1E-B5F8-4BB0-AA75-77A4CB5D62A2}">
      <dsp:nvSpPr>
        <dsp:cNvPr id="0" name=""/>
        <dsp:cNvSpPr/>
      </dsp:nvSpPr>
      <dsp:spPr>
        <a:xfrm>
          <a:off x="2860876" y="2610043"/>
          <a:ext cx="91440" cy="274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68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F0411-1FE1-4F81-BE19-68BE8C736FF0}">
      <dsp:nvSpPr>
        <dsp:cNvPr id="0" name=""/>
        <dsp:cNvSpPr/>
      </dsp:nvSpPr>
      <dsp:spPr>
        <a:xfrm>
          <a:off x="2391570" y="2884724"/>
          <a:ext cx="1030053" cy="6867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Avenir Next LT Pro" panose="020B0504020202020204" pitchFamily="34" charset="0"/>
            </a:rPr>
            <a:t>Other providers</a:t>
          </a:r>
          <a:endParaRPr lang="en-GB" sz="1100" kern="1200" dirty="0">
            <a:latin typeface="Avenir Next LT Pro" panose="020B0504020202020204" pitchFamily="34" charset="0"/>
          </a:endParaRPr>
        </a:p>
      </dsp:txBody>
      <dsp:txXfrm>
        <a:off x="2411683" y="2904837"/>
        <a:ext cx="989827" cy="646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10AC4-DF6D-446C-A4E1-8ACD04F750AC}">
      <dsp:nvSpPr>
        <dsp:cNvPr id="0" name=""/>
        <dsp:cNvSpPr/>
      </dsp:nvSpPr>
      <dsp:spPr>
        <a:xfrm>
          <a:off x="1531882" y="575"/>
          <a:ext cx="1410359" cy="6867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venir Next LT Pro" panose="020B0504020202020204" pitchFamily="34" charset="0"/>
            </a:rPr>
            <a:t>HCC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venir Next LT Pro" panose="020B0504020202020204" pitchFamily="34" charset="0"/>
            </a:rPr>
            <a:t>Clinical Network Lead  </a:t>
          </a:r>
        </a:p>
      </dsp:txBody>
      <dsp:txXfrm>
        <a:off x="1551995" y="20688"/>
        <a:ext cx="1370133" cy="646476"/>
      </dsp:txXfrm>
    </dsp:sp>
    <dsp:sp modelId="{1CCD82BA-33FE-40AC-8FBF-DF7F7C1EBDC5}">
      <dsp:nvSpPr>
        <dsp:cNvPr id="0" name=""/>
        <dsp:cNvSpPr/>
      </dsp:nvSpPr>
      <dsp:spPr>
        <a:xfrm>
          <a:off x="1567527" y="687277"/>
          <a:ext cx="669534" cy="274680"/>
        </a:xfrm>
        <a:custGeom>
          <a:avLst/>
          <a:gdLst/>
          <a:ahLst/>
          <a:cxnLst/>
          <a:rect l="0" t="0" r="0" b="0"/>
          <a:pathLst>
            <a:path>
              <a:moveTo>
                <a:pt x="669534" y="0"/>
              </a:moveTo>
              <a:lnTo>
                <a:pt x="669534" y="137340"/>
              </a:lnTo>
              <a:lnTo>
                <a:pt x="0" y="137340"/>
              </a:lnTo>
              <a:lnTo>
                <a:pt x="0" y="2746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AF663-FDA1-4661-B0DD-B533E85DEB0C}">
      <dsp:nvSpPr>
        <dsp:cNvPr id="0" name=""/>
        <dsp:cNvSpPr/>
      </dsp:nvSpPr>
      <dsp:spPr>
        <a:xfrm>
          <a:off x="1052500" y="961958"/>
          <a:ext cx="1030053" cy="6867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venir Next LT Pro" panose="020B0504020202020204" pitchFamily="34" charset="0"/>
            </a:rPr>
            <a:t>Specialist HB Team</a:t>
          </a:r>
        </a:p>
      </dsp:txBody>
      <dsp:txXfrm>
        <a:off x="1072613" y="982071"/>
        <a:ext cx="989827" cy="646476"/>
      </dsp:txXfrm>
    </dsp:sp>
    <dsp:sp modelId="{D8D24994-36BB-48AD-B5DC-17331974109B}">
      <dsp:nvSpPr>
        <dsp:cNvPr id="0" name=""/>
        <dsp:cNvSpPr/>
      </dsp:nvSpPr>
      <dsp:spPr>
        <a:xfrm>
          <a:off x="1521807" y="1648660"/>
          <a:ext cx="91440" cy="274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68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780F3-2E80-4B01-9C1E-EA1D4867C581}">
      <dsp:nvSpPr>
        <dsp:cNvPr id="0" name=""/>
        <dsp:cNvSpPr/>
      </dsp:nvSpPr>
      <dsp:spPr>
        <a:xfrm>
          <a:off x="1052500" y="1923341"/>
          <a:ext cx="1030053" cy="6867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venir Next LT Pro" panose="020B0504020202020204" pitchFamily="34" charset="0"/>
            </a:rPr>
            <a:t>Local HB Team</a:t>
          </a:r>
        </a:p>
      </dsp:txBody>
      <dsp:txXfrm>
        <a:off x="1072613" y="1943454"/>
        <a:ext cx="989827" cy="646476"/>
      </dsp:txXfrm>
    </dsp:sp>
    <dsp:sp modelId="{58DA7BD6-43B9-487D-999A-7BDCD6A8F252}">
      <dsp:nvSpPr>
        <dsp:cNvPr id="0" name=""/>
        <dsp:cNvSpPr/>
      </dsp:nvSpPr>
      <dsp:spPr>
        <a:xfrm>
          <a:off x="1521807" y="2610043"/>
          <a:ext cx="91440" cy="274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68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5A593-7A05-4E1B-960A-1C0D6497F9BB}">
      <dsp:nvSpPr>
        <dsp:cNvPr id="0" name=""/>
        <dsp:cNvSpPr/>
      </dsp:nvSpPr>
      <dsp:spPr>
        <a:xfrm>
          <a:off x="1052500" y="2884724"/>
          <a:ext cx="1030053" cy="6867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venir Next LT Pro" panose="020B0504020202020204" pitchFamily="34" charset="0"/>
            </a:rPr>
            <a:t>Other providers</a:t>
          </a:r>
        </a:p>
      </dsp:txBody>
      <dsp:txXfrm>
        <a:off x="1072613" y="2904837"/>
        <a:ext cx="989827" cy="646476"/>
      </dsp:txXfrm>
    </dsp:sp>
    <dsp:sp modelId="{38F1B0C6-B73D-413B-82E2-30BC4507F8EC}">
      <dsp:nvSpPr>
        <dsp:cNvPr id="0" name=""/>
        <dsp:cNvSpPr/>
      </dsp:nvSpPr>
      <dsp:spPr>
        <a:xfrm>
          <a:off x="2237062" y="687277"/>
          <a:ext cx="669534" cy="27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40"/>
              </a:lnTo>
              <a:lnTo>
                <a:pt x="669534" y="137340"/>
              </a:lnTo>
              <a:lnTo>
                <a:pt x="669534" y="2746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9633E-8DED-4140-B10C-926B77DAEB18}">
      <dsp:nvSpPr>
        <dsp:cNvPr id="0" name=""/>
        <dsp:cNvSpPr/>
      </dsp:nvSpPr>
      <dsp:spPr>
        <a:xfrm>
          <a:off x="2391570" y="961958"/>
          <a:ext cx="1030053" cy="6867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venir Next LT Pro" panose="020B0504020202020204" pitchFamily="34" charset="0"/>
            </a:rPr>
            <a:t>Specialist HB Team</a:t>
          </a:r>
        </a:p>
      </dsp:txBody>
      <dsp:txXfrm>
        <a:off x="2411683" y="982071"/>
        <a:ext cx="989827" cy="646476"/>
      </dsp:txXfrm>
    </dsp:sp>
    <dsp:sp modelId="{C6B3BFED-16A5-4087-B7BD-4D2D0E478A13}">
      <dsp:nvSpPr>
        <dsp:cNvPr id="0" name=""/>
        <dsp:cNvSpPr/>
      </dsp:nvSpPr>
      <dsp:spPr>
        <a:xfrm>
          <a:off x="2860876" y="1648660"/>
          <a:ext cx="91440" cy="274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68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6B159-B6E8-468A-B2CF-FE596A78399A}">
      <dsp:nvSpPr>
        <dsp:cNvPr id="0" name=""/>
        <dsp:cNvSpPr/>
      </dsp:nvSpPr>
      <dsp:spPr>
        <a:xfrm>
          <a:off x="2391570" y="1923341"/>
          <a:ext cx="1030053" cy="6867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venir Next LT Pro" panose="020B0504020202020204" pitchFamily="34" charset="0"/>
            </a:rPr>
            <a:t>Local HB Team</a:t>
          </a:r>
        </a:p>
      </dsp:txBody>
      <dsp:txXfrm>
        <a:off x="2411683" y="1943454"/>
        <a:ext cx="989827" cy="646476"/>
      </dsp:txXfrm>
    </dsp:sp>
    <dsp:sp modelId="{4AF4EE1E-B5F8-4BB0-AA75-77A4CB5D62A2}">
      <dsp:nvSpPr>
        <dsp:cNvPr id="0" name=""/>
        <dsp:cNvSpPr/>
      </dsp:nvSpPr>
      <dsp:spPr>
        <a:xfrm>
          <a:off x="2860876" y="2610043"/>
          <a:ext cx="91440" cy="274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68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F0411-1FE1-4F81-BE19-68BE8C736FF0}">
      <dsp:nvSpPr>
        <dsp:cNvPr id="0" name=""/>
        <dsp:cNvSpPr/>
      </dsp:nvSpPr>
      <dsp:spPr>
        <a:xfrm>
          <a:off x="2391570" y="2884724"/>
          <a:ext cx="1030053" cy="6867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Avenir Next LT Pro" panose="020B0504020202020204" pitchFamily="34" charset="0"/>
            </a:rPr>
            <a:t>Other providers</a:t>
          </a:r>
          <a:endParaRPr lang="en-GB" sz="1100" kern="1200" dirty="0">
            <a:latin typeface="Avenir Next LT Pro" panose="020B0504020202020204" pitchFamily="34" charset="0"/>
          </a:endParaRPr>
        </a:p>
      </dsp:txBody>
      <dsp:txXfrm>
        <a:off x="2411683" y="2904837"/>
        <a:ext cx="989827" cy="646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00C74-1667-433A-A143-056D3B9DF667}">
      <dsp:nvSpPr>
        <dsp:cNvPr id="0" name=""/>
        <dsp:cNvSpPr/>
      </dsp:nvSpPr>
      <dsp:spPr>
        <a:xfrm>
          <a:off x="3277684" y="422"/>
          <a:ext cx="1601007" cy="1067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venir Next LT Pro" panose="020B0504020202020204" pitchFamily="34" charset="0"/>
            </a:rPr>
            <a:t>Manchester University NHS Foundation Trust</a:t>
          </a:r>
        </a:p>
      </dsp:txBody>
      <dsp:txXfrm>
        <a:off x="3308945" y="31683"/>
        <a:ext cx="1538485" cy="1004816"/>
      </dsp:txXfrm>
    </dsp:sp>
    <dsp:sp modelId="{DB9B180A-1BAD-41EF-AD76-D435F597D45B}">
      <dsp:nvSpPr>
        <dsp:cNvPr id="0" name=""/>
        <dsp:cNvSpPr/>
      </dsp:nvSpPr>
      <dsp:spPr>
        <a:xfrm>
          <a:off x="1996878" y="1067760"/>
          <a:ext cx="2081309" cy="426935"/>
        </a:xfrm>
        <a:custGeom>
          <a:avLst/>
          <a:gdLst/>
          <a:ahLst/>
          <a:cxnLst/>
          <a:rect l="0" t="0" r="0" b="0"/>
          <a:pathLst>
            <a:path>
              <a:moveTo>
                <a:pt x="2081309" y="0"/>
              </a:moveTo>
              <a:lnTo>
                <a:pt x="2081309" y="213467"/>
              </a:lnTo>
              <a:lnTo>
                <a:pt x="0" y="213467"/>
              </a:lnTo>
              <a:lnTo>
                <a:pt x="0" y="42693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3330C-73B7-46B5-BA0E-E3F859A98FC2}">
      <dsp:nvSpPr>
        <dsp:cNvPr id="0" name=""/>
        <dsp:cNvSpPr/>
      </dsp:nvSpPr>
      <dsp:spPr>
        <a:xfrm>
          <a:off x="1196374" y="1494695"/>
          <a:ext cx="1601007" cy="1067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venir Next LT Pro" panose="020B0504020202020204" pitchFamily="34" charset="0"/>
            </a:rPr>
            <a:t>Manchester University NHS Foundation Trust</a:t>
          </a:r>
        </a:p>
      </dsp:txBody>
      <dsp:txXfrm>
        <a:off x="1227635" y="1525956"/>
        <a:ext cx="1538485" cy="1004816"/>
      </dsp:txXfrm>
    </dsp:sp>
    <dsp:sp modelId="{9C3EE986-669C-40A9-9A71-E18ED09662F7}">
      <dsp:nvSpPr>
        <dsp:cNvPr id="0" name=""/>
        <dsp:cNvSpPr/>
      </dsp:nvSpPr>
      <dsp:spPr>
        <a:xfrm>
          <a:off x="1951158" y="2562034"/>
          <a:ext cx="91440" cy="426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93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1ABFE-942F-4661-9D51-25BB1DB8D47A}">
      <dsp:nvSpPr>
        <dsp:cNvPr id="0" name=""/>
        <dsp:cNvSpPr/>
      </dsp:nvSpPr>
      <dsp:spPr>
        <a:xfrm>
          <a:off x="1196374" y="2988969"/>
          <a:ext cx="1601007" cy="1067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venir Next LT Pro" panose="020B0504020202020204" pitchFamily="34" charset="0"/>
            </a:rPr>
            <a:t>26 LHTs</a:t>
          </a:r>
        </a:p>
      </dsp:txBody>
      <dsp:txXfrm>
        <a:off x="1227635" y="3020230"/>
        <a:ext cx="1538485" cy="1004816"/>
      </dsp:txXfrm>
    </dsp:sp>
    <dsp:sp modelId="{E430E6E2-86A3-4A33-AE6D-8B74DA9A9A8B}">
      <dsp:nvSpPr>
        <dsp:cNvPr id="0" name=""/>
        <dsp:cNvSpPr/>
      </dsp:nvSpPr>
      <dsp:spPr>
        <a:xfrm>
          <a:off x="4032468" y="1067760"/>
          <a:ext cx="91440" cy="426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93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142B9-1A4F-4C61-A92D-969C5F2D3C8D}">
      <dsp:nvSpPr>
        <dsp:cNvPr id="0" name=""/>
        <dsp:cNvSpPr/>
      </dsp:nvSpPr>
      <dsp:spPr>
        <a:xfrm>
          <a:off x="3277684" y="1494695"/>
          <a:ext cx="1601007" cy="1067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venir Next LT Pro" panose="020B0504020202020204" pitchFamily="34" charset="0"/>
            </a:rPr>
            <a:t>Alder Hey Children's Liverpool</a:t>
          </a:r>
        </a:p>
      </dsp:txBody>
      <dsp:txXfrm>
        <a:off x="3308945" y="1525956"/>
        <a:ext cx="1538485" cy="1004816"/>
      </dsp:txXfrm>
    </dsp:sp>
    <dsp:sp modelId="{129B608A-114A-4F27-9F25-85F5AB0C1D4F}">
      <dsp:nvSpPr>
        <dsp:cNvPr id="0" name=""/>
        <dsp:cNvSpPr/>
      </dsp:nvSpPr>
      <dsp:spPr>
        <a:xfrm>
          <a:off x="4032468" y="2562034"/>
          <a:ext cx="91440" cy="426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93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06A63-3512-484E-9149-0DABE946E979}">
      <dsp:nvSpPr>
        <dsp:cNvPr id="0" name=""/>
        <dsp:cNvSpPr/>
      </dsp:nvSpPr>
      <dsp:spPr>
        <a:xfrm>
          <a:off x="3277684" y="2988969"/>
          <a:ext cx="1601007" cy="1067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venir Next LT Pro" panose="020B0504020202020204" pitchFamily="34" charset="0"/>
            </a:rPr>
            <a:t>8 LHTS</a:t>
          </a:r>
        </a:p>
      </dsp:txBody>
      <dsp:txXfrm>
        <a:off x="3308945" y="3020230"/>
        <a:ext cx="1538485" cy="1004816"/>
      </dsp:txXfrm>
    </dsp:sp>
    <dsp:sp modelId="{6A0DF29C-9F94-4467-B617-C00628498604}">
      <dsp:nvSpPr>
        <dsp:cNvPr id="0" name=""/>
        <dsp:cNvSpPr/>
      </dsp:nvSpPr>
      <dsp:spPr>
        <a:xfrm>
          <a:off x="4078188" y="1067760"/>
          <a:ext cx="2081309" cy="426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67"/>
              </a:lnTo>
              <a:lnTo>
                <a:pt x="2081309" y="213467"/>
              </a:lnTo>
              <a:lnTo>
                <a:pt x="2081309" y="42693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3D69F-6CCC-4D35-97E6-E39F8E5AABCA}">
      <dsp:nvSpPr>
        <dsp:cNvPr id="0" name=""/>
        <dsp:cNvSpPr/>
      </dsp:nvSpPr>
      <dsp:spPr>
        <a:xfrm>
          <a:off x="5358994" y="1494695"/>
          <a:ext cx="1601007" cy="1067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venir Next LT Pro" panose="020B0504020202020204" pitchFamily="34" charset="0"/>
            </a:rPr>
            <a:t>Royal Liverpool and Broadgreen University Hospital NHS Trusts</a:t>
          </a:r>
        </a:p>
      </dsp:txBody>
      <dsp:txXfrm>
        <a:off x="5390255" y="1525956"/>
        <a:ext cx="1538485" cy="1004816"/>
      </dsp:txXfrm>
    </dsp:sp>
    <dsp:sp modelId="{38E6A892-9715-480C-8B76-7A9F34F2A775}">
      <dsp:nvSpPr>
        <dsp:cNvPr id="0" name=""/>
        <dsp:cNvSpPr/>
      </dsp:nvSpPr>
      <dsp:spPr>
        <a:xfrm>
          <a:off x="6113778" y="2562034"/>
          <a:ext cx="91440" cy="426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93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FBE08-50DB-4BFD-B0E5-9BF4D69CF7CB}">
      <dsp:nvSpPr>
        <dsp:cNvPr id="0" name=""/>
        <dsp:cNvSpPr/>
      </dsp:nvSpPr>
      <dsp:spPr>
        <a:xfrm>
          <a:off x="5358994" y="2988969"/>
          <a:ext cx="1601007" cy="1067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venir Next LT Pro" panose="020B0504020202020204" pitchFamily="34" charset="0"/>
            </a:rPr>
            <a:t>12 LHTs</a:t>
          </a:r>
        </a:p>
      </dsp:txBody>
      <dsp:txXfrm>
        <a:off x="5390255" y="3020230"/>
        <a:ext cx="1538485" cy="1004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7B186-110B-4A0A-A821-A79573824F25}">
      <dsp:nvSpPr>
        <dsp:cNvPr id="0" name=""/>
        <dsp:cNvSpPr/>
      </dsp:nvSpPr>
      <dsp:spPr>
        <a:xfrm>
          <a:off x="168283" y="1923"/>
          <a:ext cx="4478282" cy="11195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1000" r="-27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>
              <a:latin typeface="Avenir Next LT Pro" panose="020B0504020202020204" pitchFamily="34" charset="0"/>
            </a:rPr>
            <a:t>HCC</a:t>
          </a:r>
        </a:p>
      </dsp:txBody>
      <dsp:txXfrm>
        <a:off x="201074" y="34714"/>
        <a:ext cx="4412700" cy="1053988"/>
      </dsp:txXfrm>
    </dsp:sp>
    <dsp:sp modelId="{C0DD0939-3B4C-4887-B23E-9BA3C52731FC}">
      <dsp:nvSpPr>
        <dsp:cNvPr id="0" name=""/>
        <dsp:cNvSpPr/>
      </dsp:nvSpPr>
      <dsp:spPr>
        <a:xfrm rot="5400000">
          <a:off x="2309462" y="1219456"/>
          <a:ext cx="195924" cy="1959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B7C76-A1CE-4AE6-838D-09084168AF22}">
      <dsp:nvSpPr>
        <dsp:cNvPr id="0" name=""/>
        <dsp:cNvSpPr/>
      </dsp:nvSpPr>
      <dsp:spPr>
        <a:xfrm>
          <a:off x="168283" y="1513343"/>
          <a:ext cx="4478282" cy="11195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89000" r="-489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>
              <a:solidFill>
                <a:schemeClr val="bg1"/>
              </a:solidFill>
              <a:latin typeface="Avenir Next LT Pro" panose="020B0504020202020204" pitchFamily="34" charset="0"/>
            </a:rPr>
            <a:t>SHT</a:t>
          </a:r>
        </a:p>
      </dsp:txBody>
      <dsp:txXfrm>
        <a:off x="201074" y="1546134"/>
        <a:ext cx="4412700" cy="1053988"/>
      </dsp:txXfrm>
    </dsp:sp>
    <dsp:sp modelId="{0883A471-8F16-4403-BE20-3B786105F797}">
      <dsp:nvSpPr>
        <dsp:cNvPr id="0" name=""/>
        <dsp:cNvSpPr/>
      </dsp:nvSpPr>
      <dsp:spPr>
        <a:xfrm rot="5400000">
          <a:off x="2309462" y="2730876"/>
          <a:ext cx="195924" cy="1959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1F21E-DF5C-4E40-AE0D-BBF6725F641C}">
      <dsp:nvSpPr>
        <dsp:cNvPr id="0" name=""/>
        <dsp:cNvSpPr/>
      </dsp:nvSpPr>
      <dsp:spPr>
        <a:xfrm>
          <a:off x="168283" y="3024764"/>
          <a:ext cx="4478282" cy="11195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>
              <a:solidFill>
                <a:schemeClr val="bg1"/>
              </a:solidFill>
              <a:latin typeface="Avenir Next LT Pro" panose="020B0504020202020204" pitchFamily="34" charset="0"/>
            </a:rPr>
            <a:t>LHT</a:t>
          </a:r>
        </a:p>
      </dsp:txBody>
      <dsp:txXfrm>
        <a:off x="201074" y="3057555"/>
        <a:ext cx="4412700" cy="10539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B8CEA-5B93-4E19-851C-6D0F36662C2A}">
      <dsp:nvSpPr>
        <dsp:cNvPr id="0" name=""/>
        <dsp:cNvSpPr/>
      </dsp:nvSpPr>
      <dsp:spPr>
        <a:xfrm rot="16200000">
          <a:off x="1613164" y="-1667917"/>
          <a:ext cx="2302498" cy="5528826"/>
        </a:xfrm>
        <a:prstGeom prst="rect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Avenir Next LT Pro" panose="020B0504020202020204" pitchFamily="34" charset="0"/>
            </a:rPr>
            <a:t>Regional MDT</a:t>
          </a:r>
        </a:p>
      </dsp:txBody>
      <dsp:txXfrm rot="5400000">
        <a:off x="0" y="-54754"/>
        <a:ext cx="5528826" cy="1726873"/>
      </dsp:txXfrm>
    </dsp:sp>
    <dsp:sp modelId="{F2944D9A-4F12-4B88-A78D-1CBBA60878D8}">
      <dsp:nvSpPr>
        <dsp:cNvPr id="0" name=""/>
        <dsp:cNvSpPr/>
      </dsp:nvSpPr>
      <dsp:spPr>
        <a:xfrm>
          <a:off x="5528826" y="-54753"/>
          <a:ext cx="5528826" cy="2302498"/>
        </a:xfrm>
        <a:prstGeom prst="rect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1000" r="-271000"/>
          </a:stretch>
        </a:blip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Avenir Next LT Pro" panose="020B0504020202020204" pitchFamily="34" charset="0"/>
            </a:rPr>
            <a:t>Clinical</a:t>
          </a:r>
          <a:r>
            <a:rPr lang="en-GB" sz="2000" b="1" kern="1200" dirty="0">
              <a:latin typeface="Avenir Next LT Pro" panose="020B0504020202020204" pitchFamily="34" charset="0"/>
            </a:rPr>
            <a:t> </a:t>
          </a:r>
          <a:r>
            <a:rPr lang="en-GB" sz="3200" b="1" kern="1200" dirty="0">
              <a:latin typeface="Avenir Next LT Pro" panose="020B0504020202020204" pitchFamily="34" charset="0"/>
            </a:rPr>
            <a:t>Functions</a:t>
          </a:r>
          <a:endParaRPr lang="en-GB" sz="2000" b="1" kern="1200" dirty="0">
            <a:latin typeface="Avenir Next LT Pro" panose="020B0504020202020204" pitchFamily="34" charset="0"/>
          </a:endParaRPr>
        </a:p>
      </dsp:txBody>
      <dsp:txXfrm>
        <a:off x="5528826" y="-54753"/>
        <a:ext cx="5528826" cy="1726873"/>
      </dsp:txXfrm>
    </dsp:sp>
    <dsp:sp modelId="{6EE35EDB-7B79-448E-826C-94D352A279C9}">
      <dsp:nvSpPr>
        <dsp:cNvPr id="0" name=""/>
        <dsp:cNvSpPr/>
      </dsp:nvSpPr>
      <dsp:spPr>
        <a:xfrm rot="10800000">
          <a:off x="21175" y="2103654"/>
          <a:ext cx="5528826" cy="2501341"/>
        </a:xfrm>
        <a:prstGeom prst="rect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1000" r="-271000"/>
          </a:stretch>
        </a:blip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Avenir Next LT Pro" panose="020B0504020202020204" pitchFamily="34" charset="0"/>
            </a:rPr>
            <a:t>Service Improvement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 rot="10800000">
        <a:off x="21175" y="2728989"/>
        <a:ext cx="5528826" cy="1876006"/>
      </dsp:txXfrm>
    </dsp:sp>
    <dsp:sp modelId="{DF3202F2-95F4-493E-B51F-5DEE55A043A7}">
      <dsp:nvSpPr>
        <dsp:cNvPr id="0" name=""/>
        <dsp:cNvSpPr/>
      </dsp:nvSpPr>
      <dsp:spPr>
        <a:xfrm rot="5400000">
          <a:off x="7032484" y="579826"/>
          <a:ext cx="2521511" cy="5528826"/>
        </a:xfrm>
        <a:prstGeom prst="rect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latin typeface="Avenir Next LT Pro" panose="020B05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latin typeface="Avenir Next LT Pro" panose="020B05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Avenir Next LT Pro" panose="020B0504020202020204" pitchFamily="34" charset="0"/>
            </a:rPr>
            <a:t>Education and Development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 rot="-5400000">
        <a:off x="5528827" y="2713861"/>
        <a:ext cx="5528826" cy="1891133"/>
      </dsp:txXfrm>
    </dsp:sp>
    <dsp:sp modelId="{8AFE349F-AA90-4AF4-856A-6B6883B0FAFF}">
      <dsp:nvSpPr>
        <dsp:cNvPr id="0" name=""/>
        <dsp:cNvSpPr/>
      </dsp:nvSpPr>
      <dsp:spPr>
        <a:xfrm>
          <a:off x="3420469" y="1651915"/>
          <a:ext cx="4079776" cy="1323637"/>
        </a:xfrm>
        <a:prstGeom prst="roundRect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89000" r="-489000"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  <a:latin typeface="Avenir Next LT Pro" panose="020B0504020202020204" pitchFamily="34" charset="0"/>
            </a:rPr>
            <a:t>Haemoglobinopathy Coordinating Centre</a:t>
          </a:r>
        </a:p>
      </dsp:txBody>
      <dsp:txXfrm>
        <a:off x="3485084" y="1716530"/>
        <a:ext cx="3950546" cy="11944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D7A0A-3F89-4854-91CF-5CF3BAA34866}">
      <dsp:nvSpPr>
        <dsp:cNvPr id="0" name=""/>
        <dsp:cNvSpPr/>
      </dsp:nvSpPr>
      <dsp:spPr>
        <a:xfrm>
          <a:off x="3881899" y="2160421"/>
          <a:ext cx="1223230" cy="802130"/>
        </a:xfrm>
        <a:prstGeom prst="roundRect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89000" r="-48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National MDT</a:t>
          </a:r>
        </a:p>
      </dsp:txBody>
      <dsp:txXfrm>
        <a:off x="3921056" y="2199578"/>
        <a:ext cx="1144916" cy="723816"/>
      </dsp:txXfrm>
    </dsp:sp>
    <dsp:sp modelId="{259BBF5B-C845-4F79-9083-75D33692644B}">
      <dsp:nvSpPr>
        <dsp:cNvPr id="0" name=""/>
        <dsp:cNvSpPr/>
      </dsp:nvSpPr>
      <dsp:spPr>
        <a:xfrm rot="16200000">
          <a:off x="4278181" y="1537579"/>
          <a:ext cx="430666" cy="457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4342781" y="1693676"/>
        <a:ext cx="301466" cy="274489"/>
      </dsp:txXfrm>
    </dsp:sp>
    <dsp:sp modelId="{FF2681F4-3FA1-44C0-AC9F-847899270207}">
      <dsp:nvSpPr>
        <dsp:cNvPr id="0" name=""/>
        <dsp:cNvSpPr/>
      </dsp:nvSpPr>
      <dsp:spPr>
        <a:xfrm>
          <a:off x="3187123" y="2303"/>
          <a:ext cx="2612783" cy="1345540"/>
        </a:xfrm>
        <a:prstGeom prst="roundRect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Established to act as a nationwide point of referral and advice on new treatments</a:t>
          </a:r>
        </a:p>
      </dsp:txBody>
      <dsp:txXfrm>
        <a:off x="3252807" y="67987"/>
        <a:ext cx="2481415" cy="1214172"/>
      </dsp:txXfrm>
    </dsp:sp>
    <dsp:sp modelId="{6BED3F51-A651-4F9F-BA82-3C133773916A}">
      <dsp:nvSpPr>
        <dsp:cNvPr id="0" name=""/>
        <dsp:cNvSpPr/>
      </dsp:nvSpPr>
      <dsp:spPr>
        <a:xfrm rot="20927851">
          <a:off x="5273759" y="2129720"/>
          <a:ext cx="489742" cy="457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275066" y="2234549"/>
        <a:ext cx="352497" cy="274489"/>
      </dsp:txXfrm>
    </dsp:sp>
    <dsp:sp modelId="{CB6E3B9D-6A01-44D3-8D88-B3ADFD0AE6A9}">
      <dsp:nvSpPr>
        <dsp:cNvPr id="0" name=""/>
        <dsp:cNvSpPr/>
      </dsp:nvSpPr>
      <dsp:spPr>
        <a:xfrm>
          <a:off x="5868256" y="1328582"/>
          <a:ext cx="2906999" cy="1345540"/>
        </a:xfrm>
        <a:prstGeom prst="roundRect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Will advise on approaches, but will not deliver the interventions</a:t>
          </a:r>
        </a:p>
      </dsp:txBody>
      <dsp:txXfrm>
        <a:off x="5933940" y="1394266"/>
        <a:ext cx="2775631" cy="1214172"/>
      </dsp:txXfrm>
    </dsp:sp>
    <dsp:sp modelId="{950B0968-8C8C-430D-B1F2-C1746E569B4B}">
      <dsp:nvSpPr>
        <dsp:cNvPr id="0" name=""/>
        <dsp:cNvSpPr/>
      </dsp:nvSpPr>
      <dsp:spPr>
        <a:xfrm rot="2263831">
          <a:off x="5012205" y="2947190"/>
          <a:ext cx="550869" cy="457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026554" y="2996694"/>
        <a:ext cx="413624" cy="274489"/>
      </dsp:txXfrm>
    </dsp:sp>
    <dsp:sp modelId="{0D0C5700-C102-4D14-B886-52079B871549}">
      <dsp:nvSpPr>
        <dsp:cNvPr id="0" name=""/>
        <dsp:cNvSpPr/>
      </dsp:nvSpPr>
      <dsp:spPr>
        <a:xfrm>
          <a:off x="4943994" y="3414886"/>
          <a:ext cx="3043961" cy="1345540"/>
        </a:xfrm>
        <a:prstGeom prst="roundRect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Administrative support and management will be provided by one HCC</a:t>
          </a:r>
        </a:p>
      </dsp:txBody>
      <dsp:txXfrm>
        <a:off x="5009678" y="3480570"/>
        <a:ext cx="2912593" cy="1214172"/>
      </dsp:txXfrm>
    </dsp:sp>
    <dsp:sp modelId="{E40D7A3A-A58D-4290-90C2-B7D27DA40523}">
      <dsp:nvSpPr>
        <dsp:cNvPr id="0" name=""/>
        <dsp:cNvSpPr/>
      </dsp:nvSpPr>
      <dsp:spPr>
        <a:xfrm rot="8507160">
          <a:off x="3453813" y="2941967"/>
          <a:ext cx="531813" cy="457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10800000">
        <a:off x="3576353" y="2991014"/>
        <a:ext cx="394568" cy="274489"/>
      </dsp:txXfrm>
    </dsp:sp>
    <dsp:sp modelId="{8C4524F1-CBA2-4882-914F-906F8D1C0BDA}">
      <dsp:nvSpPr>
        <dsp:cNvPr id="0" name=""/>
        <dsp:cNvSpPr/>
      </dsp:nvSpPr>
      <dsp:spPr>
        <a:xfrm>
          <a:off x="907510" y="3414835"/>
          <a:ext cx="3295254" cy="1345540"/>
        </a:xfrm>
        <a:prstGeom prst="roundRect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Frequency of meetings will depend on demand and the introduction of new therapies</a:t>
          </a:r>
        </a:p>
      </dsp:txBody>
      <dsp:txXfrm>
        <a:off x="973194" y="3480519"/>
        <a:ext cx="3163886" cy="1214172"/>
      </dsp:txXfrm>
    </dsp:sp>
    <dsp:sp modelId="{63A22853-218F-43FD-877F-F75BE9FB146E}">
      <dsp:nvSpPr>
        <dsp:cNvPr id="0" name=""/>
        <dsp:cNvSpPr/>
      </dsp:nvSpPr>
      <dsp:spPr>
        <a:xfrm rot="11509841">
          <a:off x="3275808" y="2125332"/>
          <a:ext cx="455050" cy="457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10800000">
        <a:off x="3410873" y="2230823"/>
        <a:ext cx="318535" cy="274489"/>
      </dsp:txXfrm>
    </dsp:sp>
    <dsp:sp modelId="{3286A068-3721-4869-9777-E49AED0C47D9}">
      <dsp:nvSpPr>
        <dsp:cNvPr id="0" name=""/>
        <dsp:cNvSpPr/>
      </dsp:nvSpPr>
      <dsp:spPr>
        <a:xfrm>
          <a:off x="202721" y="1319906"/>
          <a:ext cx="3016122" cy="1317364"/>
        </a:xfrm>
        <a:prstGeom prst="roundRect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8000" r="-50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Membership drawn from all HCCs</a:t>
          </a:r>
        </a:p>
      </dsp:txBody>
      <dsp:txXfrm>
        <a:off x="267029" y="1384214"/>
        <a:ext cx="2887506" cy="1188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0.56612</cdr:x>
      <cdr:y>0.18566</cdr:y>
    </cdr:from>
    <cdr:to>
      <cdr:x>0.86309</cdr:x>
      <cdr:y>0.33029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28166C6-17B8-4F4C-B56B-3862CE178FEF}"/>
            </a:ext>
          </a:extLst>
        </cdr:cNvPr>
        <cdr:cNvSpPr txBox="1"/>
      </cdr:nvSpPr>
      <cdr:spPr>
        <a:xfrm xmlns:a="http://schemas.openxmlformats.org/drawingml/2006/main">
          <a:off x="1843831" y="353271"/>
          <a:ext cx="967219" cy="275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8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r>
            <a:rPr lang="en-US" sz="800" dirty="0">
              <a:latin typeface="Avenir Next LT Pro" panose="020B0504020202020204" pitchFamily="34" charset="0"/>
            </a:rPr>
            <a:t>3.58</a:t>
          </a:r>
        </a:p>
        <a:p xmlns:a="http://schemas.openxmlformats.org/drawingml/2006/main">
          <a:pPr algn="ctr" rtl="0">
            <a:defRPr sz="8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r>
            <a:rPr lang="en-US" sz="800" dirty="0">
              <a:latin typeface="Avenir Next LT Pro" panose="020B0504020202020204" pitchFamily="34" charset="0"/>
            </a:rPr>
            <a:t>(IQR 1.13–6.23)</a:t>
          </a:r>
        </a:p>
        <a:p xmlns:a="http://schemas.openxmlformats.org/drawingml/2006/main">
          <a:endParaRPr lang="en-US" sz="1100" dirty="0">
            <a:latin typeface="Avenir Next LT Pro" panose="020B05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C57E26-B091-F849-A7C8-9C985B1C25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79701-F06D-6F43-85F3-C22C344CBC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41FD0-793A-1540-8D5F-F9D5345EC50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E12F4-91B6-0549-83C8-B30E55B98C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B2B76-6AD9-464A-8716-2E71728515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3E7FF-991F-BD49-AC11-08E25CCC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7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4960" tIns="47480" rIns="94960" bIns="47480" rtlCol="0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6"/>
          </a:xfrm>
          <a:prstGeom prst="rect">
            <a:avLst/>
          </a:prstGeom>
        </p:spPr>
        <p:txBody>
          <a:bodyPr vert="horz" lIns="94960" tIns="47480" rIns="94960" bIns="47480" rtlCol="0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79C8AC-65B6-D541-A7C3-A4884E8305DF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60" tIns="47480" rIns="94960" bIns="474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4960" tIns="47480" rIns="94960" bIns="4748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4960" tIns="47480" rIns="94960" bIns="47480" rtlCol="0" anchor="b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1" cy="500936"/>
          </a:xfrm>
          <a:prstGeom prst="rect">
            <a:avLst/>
          </a:prstGeom>
        </p:spPr>
        <p:txBody>
          <a:bodyPr vert="horz" wrap="square" lIns="94960" tIns="47480" rIns="94960" bIns="474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B12C55-1765-4D49-92F0-D2A914E89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28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Figure produced by Mudskipper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064" fontAlgn="auto">
              <a:spcBef>
                <a:spcPts val="0"/>
              </a:spcBef>
              <a:spcAft>
                <a:spcPts val="0"/>
              </a:spcAft>
              <a:defRPr/>
            </a:pPr>
            <a:fld id="{F6D41FC9-B2F3-4A68-9F60-CC1DA551BB3F}" type="slidenum">
              <a:rPr lang="en-GB" sz="1300">
                <a:solidFill>
                  <a:prstClr val="black"/>
                </a:solidFill>
                <a:latin typeface="Calibri" panose="020F0502020204030204"/>
              </a:rPr>
              <a:pPr defTabSz="966064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GB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311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Figure produced by Mudskipper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064" fontAlgn="auto">
              <a:spcBef>
                <a:spcPts val="0"/>
              </a:spcBef>
              <a:spcAft>
                <a:spcPts val="0"/>
              </a:spcAft>
              <a:defRPr/>
            </a:pPr>
            <a:fld id="{F6D41FC9-B2F3-4A68-9F60-CC1DA551BB3F}" type="slidenum">
              <a:rPr lang="en-GB" sz="1300">
                <a:solidFill>
                  <a:prstClr val="black"/>
                </a:solidFill>
                <a:latin typeface="Calibri" panose="020F0502020204030204"/>
              </a:rPr>
              <a:pPr defTabSz="966064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GB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877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Figures produced by Mudskipper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064" fontAlgn="auto">
              <a:spcBef>
                <a:spcPts val="0"/>
              </a:spcBef>
              <a:spcAft>
                <a:spcPts val="0"/>
              </a:spcAft>
              <a:defRPr/>
            </a:pPr>
            <a:fld id="{F6D41FC9-B2F3-4A68-9F60-CC1DA551BB3F}" type="slidenum">
              <a:rPr lang="en-GB" sz="1300">
                <a:solidFill>
                  <a:prstClr val="black"/>
                </a:solidFill>
                <a:latin typeface="Calibri" panose="020F0502020204030204"/>
              </a:rPr>
              <a:pPr defTabSz="966064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GB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025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sv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29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29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29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F0830D-943B-7E44-A0DF-58E0CCB2F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99"/>
          <a:stretch/>
        </p:blipFill>
        <p:spPr>
          <a:xfrm>
            <a:off x="-20385" y="637341"/>
            <a:ext cx="12240407" cy="62483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605FFB9-D311-FB46-B16D-D35206C97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5943601"/>
            <a:ext cx="10862205" cy="829732"/>
          </a:xfrm>
        </p:spPr>
        <p:txBody>
          <a:bodyPr lIns="108000" anchor="b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footer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BDCDD39-F5B2-0742-A276-679ADE1D57A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50862" y="4962226"/>
            <a:ext cx="9859717" cy="742950"/>
          </a:xfrm>
        </p:spPr>
        <p:txBody>
          <a:bodyPr/>
          <a:lstStyle>
            <a:lvl1pPr>
              <a:lnSpc>
                <a:spcPct val="75000"/>
              </a:lnSpc>
              <a:defRPr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44640B-53AA-F140-9EA7-BBCB417E37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50862" y="3088313"/>
            <a:ext cx="9859716" cy="1635488"/>
          </a:xfrm>
        </p:spPr>
        <p:txBody>
          <a:bodyPr anchor="t"/>
          <a:lstStyle>
            <a:lvl1pPr>
              <a:lnSpc>
                <a:spcPct val="85000"/>
              </a:lnSpc>
              <a:defRPr sz="44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6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(Green)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EE169B0-1FC4-4F4B-8B80-CCCD8BA57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745CCA4-2F57-4B0E-90C6-B4A103B85D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50863" y="3326739"/>
            <a:ext cx="11088689" cy="1635488"/>
          </a:xfrm>
        </p:spPr>
        <p:txBody>
          <a:bodyPr anchor="t"/>
          <a:lstStyle>
            <a:lvl1pPr algn="ctr">
              <a:lnSpc>
                <a:spcPct val="85000"/>
              </a:lnSpc>
              <a:defRPr sz="44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A00327C-242C-9A47-88A4-3600604C4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39553" y="6261100"/>
            <a:ext cx="421819" cy="235755"/>
          </a:xfrm>
          <a:prstGeom prst="rect">
            <a:avLst/>
          </a:prstGeom>
          <a:ln/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66343C42-5080-CA49-83D2-1194B1D87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panded statements layout - BOTH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9FA1-B563-48F6-8974-048692F5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81905"/>
            <a:ext cx="9810000" cy="6059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97803D3C-309B-4A62-9201-2209C94E31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078529"/>
            <a:ext cx="10620000" cy="230832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Reference placeholder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32268F4-0327-4666-8D8F-19B946FD17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9" y="1063309"/>
            <a:ext cx="10514012" cy="12446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685800" indent="-2286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/>
            </a:lvl2pPr>
            <a:lvl3pPr>
              <a:spcBef>
                <a:spcPts val="800"/>
              </a:spcBef>
              <a:buClr>
                <a:schemeClr val="accent1"/>
              </a:buClr>
              <a:defRPr sz="1200"/>
            </a:lvl3pPr>
            <a:lvl4pPr marL="1371600" indent="0">
              <a:buNone/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Rectangle 18">
            <a:hlinkClick r:id="rId2" action="ppaction://hlinksldjump"/>
            <a:extLst>
              <a:ext uri="{FF2B5EF4-FFF2-40B4-BE49-F238E27FC236}">
                <a16:creationId xmlns:a16="http://schemas.microsoft.com/office/drawing/2014/main" id="{E5145CA5-77B9-4724-B321-98253D32DCB3}"/>
              </a:ext>
            </a:extLst>
          </p:cNvPr>
          <p:cNvSpPr/>
          <p:nvPr userDrawn="1"/>
        </p:nvSpPr>
        <p:spPr>
          <a:xfrm>
            <a:off x="11700739" y="223636"/>
            <a:ext cx="411480" cy="452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" action="ppaction://noaction"/>
            <a:extLst>
              <a:ext uri="{FF2B5EF4-FFF2-40B4-BE49-F238E27FC236}">
                <a16:creationId xmlns:a16="http://schemas.microsoft.com/office/drawing/2014/main" id="{2EE9311A-8FE0-4490-9CC9-6FEEB3BF3B30}"/>
              </a:ext>
            </a:extLst>
          </p:cNvPr>
          <p:cNvSpPr/>
          <p:nvPr userDrawn="1"/>
        </p:nvSpPr>
        <p:spPr>
          <a:xfrm>
            <a:off x="11726865" y="916992"/>
            <a:ext cx="411480" cy="452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8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16E93DBC-9174-994B-B4AA-4FEA80325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606"/>
          <a:stretch/>
        </p:blipFill>
        <p:spPr>
          <a:xfrm>
            <a:off x="-1" y="-1"/>
            <a:ext cx="1400833" cy="6858001"/>
          </a:xfrm>
          <a:prstGeom prst="rect">
            <a:avLst/>
          </a:prstGeom>
        </p:spPr>
      </p:pic>
      <p:pic>
        <p:nvPicPr>
          <p:cNvPr id="18" name="Picture 17" descr="Icon, bubble chart&#10;&#10;Description automatically generated with medium confidence">
            <a:extLst>
              <a:ext uri="{FF2B5EF4-FFF2-40B4-BE49-F238E27FC236}">
                <a16:creationId xmlns:a16="http://schemas.microsoft.com/office/drawing/2014/main" id="{2FD169CC-1449-D04A-8BA8-318C58753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305" t="9973" r="20286" b="24800"/>
          <a:stretch/>
        </p:blipFill>
        <p:spPr>
          <a:xfrm>
            <a:off x="5336256" y="2"/>
            <a:ext cx="6855745" cy="5151893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2122700" y="2412601"/>
            <a:ext cx="9448800" cy="12192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cover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133600" y="3817263"/>
            <a:ext cx="6705600" cy="852664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Day XX Month 2021, Time</a:t>
            </a:r>
            <a:endParaRPr lang="en-US" dirty="0"/>
          </a:p>
        </p:txBody>
      </p: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9BDEF585-C5D2-5D48-A4BD-17010EFF94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11194" y="1035132"/>
            <a:ext cx="3573631" cy="119200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E3B74B-95DC-5740-B65B-7267CE42953D}"/>
              </a:ext>
            </a:extLst>
          </p:cNvPr>
          <p:cNvCxnSpPr/>
          <p:nvPr userDrawn="1"/>
        </p:nvCxnSpPr>
        <p:spPr>
          <a:xfrm flipH="1">
            <a:off x="2133602" y="6021288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518AED8-EB25-409C-91CD-5C7BFF77A7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5186" y="6299833"/>
            <a:ext cx="2954937" cy="24243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722BC36-EEFC-48F6-ADE1-7E0A6A112299}"/>
              </a:ext>
            </a:extLst>
          </p:cNvPr>
          <p:cNvSpPr/>
          <p:nvPr userDrawn="1"/>
        </p:nvSpPr>
        <p:spPr>
          <a:xfrm>
            <a:off x="1" y="853440"/>
            <a:ext cx="2133601" cy="73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CB126C-7B96-495F-8D0C-417179C62613}"/>
              </a:ext>
            </a:extLst>
          </p:cNvPr>
          <p:cNvSpPr txBox="1"/>
          <p:nvPr userDrawn="1"/>
        </p:nvSpPr>
        <p:spPr>
          <a:xfrm>
            <a:off x="110163" y="952460"/>
            <a:ext cx="202343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Novartis Haematology Masterclass 2022</a:t>
            </a:r>
            <a:endParaRPr lang="en-US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8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Single Type Zone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CE08E3F-1A00-EE49-97EF-0BC94392B8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91" b="35415"/>
          <a:stretch/>
        </p:blipFill>
        <p:spPr>
          <a:xfrm rot="16200000">
            <a:off x="7085987" y="-524894"/>
            <a:ext cx="4581123" cy="5630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1367"/>
            <a:ext cx="10972800" cy="652800"/>
          </a:xfrm>
        </p:spPr>
        <p:txBody>
          <a:bodyPr anchor="b" anchorCtr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96819"/>
            <a:ext cx="10941715" cy="1361976"/>
          </a:xfrm>
        </p:spPr>
        <p:txBody>
          <a:bodyPr/>
          <a:lstStyle>
            <a:lvl1pPr marL="241294" indent="-241294">
              <a:spcBef>
                <a:spcPts val="1600"/>
              </a:spcBef>
              <a:buSzPct val="100000"/>
              <a:buFont typeface="Arial" panose="020B0604020202020204" pitchFamily="34" charset="0"/>
              <a:buChar char="•"/>
              <a:tabLst>
                <a:tab pos="5331751" algn="r"/>
                <a:tab pos="10972526" algn="r"/>
              </a:tabLst>
              <a:defRPr/>
            </a:lvl1pPr>
            <a:lvl2pPr marL="599002" indent="-241294">
              <a:defRPr/>
            </a:lvl2pPr>
            <a:lvl3pPr marL="956709" indent="-241294">
              <a:spcBef>
                <a:spcPts val="133"/>
              </a:spcBef>
              <a:defRPr/>
            </a:lvl3pPr>
            <a:lvl4pPr marL="1314418" indent="-243411">
              <a:spcBef>
                <a:spcPts val="133"/>
              </a:spcBef>
              <a:defRPr/>
            </a:lvl4pPr>
            <a:lvl5pPr marL="1676358" indent="-237061">
              <a:spcBef>
                <a:spcPts val="133"/>
              </a:spcBef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09600" y="6021289"/>
            <a:ext cx="304800" cy="672073"/>
          </a:xfrm>
        </p:spPr>
        <p:txBody>
          <a:bodyPr anchor="b" anchorCtr="0"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7C8741-C00D-DE49-B1DC-009B43A591F0}"/>
              </a:ext>
            </a:extLst>
          </p:cNvPr>
          <p:cNvCxnSpPr/>
          <p:nvPr userDrawn="1"/>
        </p:nvCxnSpPr>
        <p:spPr>
          <a:xfrm flipH="1">
            <a:off x="2133602" y="1584328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B74BE9-7F00-3543-8EC8-64F08FFB3AB5}"/>
              </a:ext>
            </a:extLst>
          </p:cNvPr>
          <p:cNvCxnSpPr/>
          <p:nvPr userDrawn="1"/>
        </p:nvCxnSpPr>
        <p:spPr>
          <a:xfrm flipH="1">
            <a:off x="2133602" y="5970757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6F1B5D7-88D2-9F46-8DA6-2DBA6EAED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972" r="22224"/>
          <a:stretch/>
        </p:blipFill>
        <p:spPr>
          <a:xfrm>
            <a:off x="10670997" y="125000"/>
            <a:ext cx="1536171" cy="164964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6BB81F5-8BCE-4987-A37A-3C7055378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021289"/>
            <a:ext cx="5056717" cy="67207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933" dirty="0">
                <a:solidFill>
                  <a:srgbClr val="7F7F7F"/>
                </a:solidFill>
              </a:defRPr>
            </a:lvl1pPr>
          </a:lstStyle>
          <a:p>
            <a:r>
              <a:rPr lang="en-GB"/>
              <a:t>Click to insert references and abbreviations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F0BB0BE-F3B7-B844-AABD-D11E2275FD6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3939" y="218299"/>
            <a:ext cx="2142888" cy="714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24EE32-AFE3-6E45-B072-17DB984AA1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92278" y="6470749"/>
            <a:ext cx="2954937" cy="2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_Single Type Zone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1367"/>
            <a:ext cx="10972800" cy="652800"/>
          </a:xfrm>
        </p:spPr>
        <p:txBody>
          <a:bodyPr anchor="b" anchorCtr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96819"/>
            <a:ext cx="10941715" cy="1361976"/>
          </a:xfrm>
        </p:spPr>
        <p:txBody>
          <a:bodyPr/>
          <a:lstStyle>
            <a:lvl1pPr marL="241294" indent="-241294">
              <a:spcBef>
                <a:spcPts val="1600"/>
              </a:spcBef>
              <a:buSzPct val="100000"/>
              <a:buFont typeface="Arial" panose="020B0604020202020204" pitchFamily="34" charset="0"/>
              <a:buChar char="•"/>
              <a:tabLst>
                <a:tab pos="5331751" algn="r"/>
                <a:tab pos="10972526" algn="r"/>
              </a:tabLst>
              <a:defRPr/>
            </a:lvl1pPr>
            <a:lvl2pPr marL="599002" indent="-241294">
              <a:defRPr/>
            </a:lvl2pPr>
            <a:lvl3pPr marL="956709" indent="-241294">
              <a:spcBef>
                <a:spcPts val="133"/>
              </a:spcBef>
              <a:defRPr/>
            </a:lvl3pPr>
            <a:lvl4pPr marL="1314418" indent="-243411">
              <a:spcBef>
                <a:spcPts val="133"/>
              </a:spcBef>
              <a:defRPr/>
            </a:lvl4pPr>
            <a:lvl5pPr marL="1676358" indent="-237061">
              <a:spcBef>
                <a:spcPts val="133"/>
              </a:spcBef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09600" y="6021289"/>
            <a:ext cx="304800" cy="672073"/>
          </a:xfrm>
        </p:spPr>
        <p:txBody>
          <a:bodyPr anchor="b" anchorCtr="0"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7C8741-C00D-DE49-B1DC-009B43A591F0}"/>
              </a:ext>
            </a:extLst>
          </p:cNvPr>
          <p:cNvCxnSpPr/>
          <p:nvPr userDrawn="1"/>
        </p:nvCxnSpPr>
        <p:spPr>
          <a:xfrm flipH="1">
            <a:off x="2133602" y="1584328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B74BE9-7F00-3543-8EC8-64F08FFB3AB5}"/>
              </a:ext>
            </a:extLst>
          </p:cNvPr>
          <p:cNvCxnSpPr/>
          <p:nvPr userDrawn="1"/>
        </p:nvCxnSpPr>
        <p:spPr>
          <a:xfrm flipH="1">
            <a:off x="2133602" y="5970757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6F1B5D7-88D2-9F46-8DA6-2DBA6EAED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72" r="22224"/>
          <a:stretch/>
        </p:blipFill>
        <p:spPr>
          <a:xfrm>
            <a:off x="10670997" y="125000"/>
            <a:ext cx="1536171" cy="164964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6BB81F5-8BCE-4987-A37A-3C7055378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021289"/>
            <a:ext cx="5056717" cy="67207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933" dirty="0">
                <a:solidFill>
                  <a:srgbClr val="7F7F7F"/>
                </a:solidFill>
              </a:defRPr>
            </a:lvl1pPr>
          </a:lstStyle>
          <a:p>
            <a:r>
              <a:rPr lang="en-GB"/>
              <a:t>Click to insert references and abbreviations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F0BB0BE-F3B7-B844-AABD-D11E2275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3939" y="218299"/>
            <a:ext cx="2142888" cy="714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24EE32-AFE3-6E45-B072-17DB984AA1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92278" y="6470749"/>
            <a:ext cx="2954937" cy="2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1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Single Type Zone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CD2D7C69-43F6-E441-8E97-772F9AD4E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91" b="27393"/>
          <a:stretch/>
        </p:blipFill>
        <p:spPr>
          <a:xfrm rot="5400000">
            <a:off x="1119433" y="-326811"/>
            <a:ext cx="6033051" cy="8336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1367"/>
            <a:ext cx="10972800" cy="652800"/>
          </a:xfrm>
        </p:spPr>
        <p:txBody>
          <a:bodyPr anchor="b" anchorCtr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28501"/>
            <a:ext cx="10941715" cy="1361976"/>
          </a:xfrm>
        </p:spPr>
        <p:txBody>
          <a:bodyPr/>
          <a:lstStyle>
            <a:lvl1pPr marL="241294" indent="-241294">
              <a:spcBef>
                <a:spcPts val="1600"/>
              </a:spcBef>
              <a:buSzPct val="100000"/>
              <a:buFont typeface="Arial" panose="020B0604020202020204" pitchFamily="34" charset="0"/>
              <a:buChar char="•"/>
              <a:tabLst>
                <a:tab pos="5331751" algn="r"/>
                <a:tab pos="10972526" algn="r"/>
              </a:tabLst>
              <a:defRPr/>
            </a:lvl1pPr>
            <a:lvl2pPr marL="599002" indent="-241294">
              <a:defRPr/>
            </a:lvl2pPr>
            <a:lvl3pPr marL="956709" indent="-241294">
              <a:spcBef>
                <a:spcPts val="133"/>
              </a:spcBef>
              <a:defRPr/>
            </a:lvl3pPr>
            <a:lvl4pPr marL="1314418" indent="-243411">
              <a:spcBef>
                <a:spcPts val="133"/>
              </a:spcBef>
              <a:defRPr/>
            </a:lvl4pPr>
            <a:lvl5pPr marL="1676358" indent="-237061">
              <a:spcBef>
                <a:spcPts val="133"/>
              </a:spcBef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09600" y="6021289"/>
            <a:ext cx="304800" cy="672073"/>
          </a:xfrm>
        </p:spPr>
        <p:txBody>
          <a:bodyPr anchor="b" anchorCtr="0"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7C8741-C00D-DE49-B1DC-009B43A591F0}"/>
              </a:ext>
            </a:extLst>
          </p:cNvPr>
          <p:cNvCxnSpPr/>
          <p:nvPr userDrawn="1"/>
        </p:nvCxnSpPr>
        <p:spPr>
          <a:xfrm flipH="1">
            <a:off x="2133602" y="1584328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B74BE9-7F00-3543-8EC8-64F08FFB3AB5}"/>
              </a:ext>
            </a:extLst>
          </p:cNvPr>
          <p:cNvCxnSpPr/>
          <p:nvPr userDrawn="1"/>
        </p:nvCxnSpPr>
        <p:spPr>
          <a:xfrm flipH="1">
            <a:off x="2133602" y="5970757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6F1B5D7-88D2-9F46-8DA6-2DBA6EAED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972" r="22224"/>
          <a:stretch/>
        </p:blipFill>
        <p:spPr>
          <a:xfrm>
            <a:off x="10670997" y="125000"/>
            <a:ext cx="1536171" cy="164964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6BB81F5-8BCE-4987-A37A-3C7055378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021289"/>
            <a:ext cx="5056717" cy="67207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933" dirty="0">
                <a:solidFill>
                  <a:srgbClr val="7F7F7F"/>
                </a:solidFill>
              </a:defRPr>
            </a:lvl1pPr>
          </a:lstStyle>
          <a:p>
            <a:r>
              <a:rPr lang="en-GB"/>
              <a:t>Click to insert references and abbreviations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31D325-C6B1-C149-8E96-3BD8FB904B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3939" y="218299"/>
            <a:ext cx="2142888" cy="714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7A74A3-B064-604B-869C-79123BC5CE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92278" y="6470749"/>
            <a:ext cx="2954937" cy="2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_Double Type Zone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96734C60-5020-5047-BB1E-B64497FC73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91" b="35415"/>
          <a:stretch/>
        </p:blipFill>
        <p:spPr>
          <a:xfrm rot="16200000">
            <a:off x="7085987" y="-524894"/>
            <a:ext cx="4581123" cy="5630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1316"/>
            <a:ext cx="10972800" cy="653009"/>
          </a:xfrm>
        </p:spPr>
        <p:txBody>
          <a:bodyPr anchor="b" anchorCtr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501"/>
            <a:ext cx="5294379" cy="1374735"/>
          </a:xfrm>
        </p:spPr>
        <p:txBody>
          <a:bodyPr/>
          <a:lstStyle>
            <a:lvl1pPr marL="241294" indent="-241294">
              <a:buSzPct val="100000"/>
              <a:buFont typeface="Arial" panose="020B0604020202020204" pitchFamily="34" charset="0"/>
              <a:buChar char="•"/>
              <a:tabLst>
                <a:tab pos="5331751" algn="r"/>
                <a:tab pos="10972526" algn="r"/>
              </a:tabLst>
              <a:defRPr/>
            </a:lvl1pPr>
            <a:lvl2pPr marL="599002" indent="-241294">
              <a:defRPr/>
            </a:lvl2pPr>
            <a:lvl3pPr marL="956709" indent="-241294">
              <a:defRPr/>
            </a:lvl3pPr>
            <a:lvl4pPr marL="1314418" indent="-245527">
              <a:defRPr/>
            </a:lvl4pPr>
            <a:lvl5pPr marL="1676358" indent="-237061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09600" y="6021289"/>
            <a:ext cx="304800" cy="672073"/>
          </a:xfrm>
        </p:spPr>
        <p:txBody>
          <a:bodyPr anchor="b" anchorCtr="0"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7C8741-C00D-DE49-B1DC-009B43A591F0}"/>
              </a:ext>
            </a:extLst>
          </p:cNvPr>
          <p:cNvCxnSpPr/>
          <p:nvPr userDrawn="1"/>
        </p:nvCxnSpPr>
        <p:spPr>
          <a:xfrm flipH="1">
            <a:off x="2133602" y="1584325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B74BE9-7F00-3543-8EC8-64F08FFB3AB5}"/>
              </a:ext>
            </a:extLst>
          </p:cNvPr>
          <p:cNvCxnSpPr/>
          <p:nvPr userDrawn="1"/>
        </p:nvCxnSpPr>
        <p:spPr>
          <a:xfrm flipH="1">
            <a:off x="2133602" y="5970757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E1D40D-3C97-D340-BF8A-6C79B12A49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6935" y="1828501"/>
            <a:ext cx="5294379" cy="1374735"/>
          </a:xfrm>
        </p:spPr>
        <p:txBody>
          <a:bodyPr/>
          <a:lstStyle>
            <a:lvl1pPr marL="241294" indent="-241294">
              <a:buSzPct val="100000"/>
              <a:buFont typeface="Arial" panose="020B0604020202020204" pitchFamily="34" charset="0"/>
              <a:buChar char="•"/>
              <a:tabLst>
                <a:tab pos="5331751" algn="r"/>
                <a:tab pos="10972526" algn="r"/>
              </a:tabLst>
              <a:defRPr/>
            </a:lvl1pPr>
            <a:lvl2pPr marL="599002" indent="-241294">
              <a:defRPr/>
            </a:lvl2pPr>
            <a:lvl3pPr marL="956709" indent="-241294">
              <a:defRPr/>
            </a:lvl3pPr>
            <a:lvl4pPr marL="1314418" indent="-245527">
              <a:defRPr/>
            </a:lvl4pPr>
            <a:lvl5pPr marL="1676358" indent="-237061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F1B5D7-88D2-9F46-8DA6-2DBA6EAED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972" r="22224"/>
          <a:stretch/>
        </p:blipFill>
        <p:spPr>
          <a:xfrm>
            <a:off x="10670997" y="125000"/>
            <a:ext cx="1536171" cy="1649649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1579D5-4768-49CB-9668-3E27EF597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021289"/>
            <a:ext cx="5056717" cy="67207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933" dirty="0">
                <a:solidFill>
                  <a:srgbClr val="7F7F7F"/>
                </a:solidFill>
              </a:defRPr>
            </a:lvl1pPr>
          </a:lstStyle>
          <a:p>
            <a:r>
              <a:rPr lang="en-GB" dirty="0"/>
              <a:t>Click to insert references and abbreviations</a:t>
            </a: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63CD4F-AD03-E647-99D8-652E6175A57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3939" y="218299"/>
            <a:ext cx="2142888" cy="714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748A4C-28EA-5440-9A52-1F72DE3E7B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92278" y="6470749"/>
            <a:ext cx="2954937" cy="2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Double Type Zone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9A94BCDA-EB8B-7646-866A-DE365A902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91" b="41544"/>
          <a:stretch/>
        </p:blipFill>
        <p:spPr>
          <a:xfrm rot="16200000">
            <a:off x="5584604" y="-364463"/>
            <a:ext cx="6269864" cy="6975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9752"/>
            <a:ext cx="10972800" cy="654573"/>
          </a:xfrm>
        </p:spPr>
        <p:txBody>
          <a:bodyPr anchor="b" anchorCtr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09600" y="6021289"/>
            <a:ext cx="304800" cy="672073"/>
          </a:xfrm>
        </p:spPr>
        <p:txBody>
          <a:bodyPr anchor="b" anchorCtr="0"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7C8741-C00D-DE49-B1DC-009B43A591F0}"/>
              </a:ext>
            </a:extLst>
          </p:cNvPr>
          <p:cNvCxnSpPr/>
          <p:nvPr userDrawn="1"/>
        </p:nvCxnSpPr>
        <p:spPr>
          <a:xfrm flipH="1">
            <a:off x="2133602" y="1584325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B74BE9-7F00-3543-8EC8-64F08FFB3AB5}"/>
              </a:ext>
            </a:extLst>
          </p:cNvPr>
          <p:cNvCxnSpPr/>
          <p:nvPr userDrawn="1"/>
        </p:nvCxnSpPr>
        <p:spPr>
          <a:xfrm flipH="1">
            <a:off x="2133602" y="5970757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6F1B5D7-88D2-9F46-8DA6-2DBA6EAED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972" r="22224"/>
          <a:stretch/>
        </p:blipFill>
        <p:spPr>
          <a:xfrm>
            <a:off x="10670997" y="125000"/>
            <a:ext cx="1536171" cy="164964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E9FFB6-755E-2B41-9997-8D4790DAE6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17920" y="1828800"/>
            <a:ext cx="5364480" cy="35966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/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Insert picture. Get approved pictures at http://</a:t>
            </a:r>
            <a:r>
              <a:rPr lang="en-US" dirty="0" err="1"/>
              <a:t>www.novartisbrandlab.com</a:t>
            </a:r>
            <a:r>
              <a:rPr lang="en-US" dirty="0"/>
              <a:t>/resources/library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5EA61E1-922B-7646-8FD2-7162F2059E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792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1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EBE98E8-271F-4432-BC2F-566A62FDA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021289"/>
            <a:ext cx="5056717" cy="67207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933" dirty="0">
                <a:solidFill>
                  <a:srgbClr val="7F7F7F"/>
                </a:solidFill>
              </a:defRPr>
            </a:lvl1pPr>
          </a:lstStyle>
          <a:p>
            <a:r>
              <a:rPr lang="en-GB" dirty="0"/>
              <a:t>Click to insert references and abbreviations</a:t>
            </a: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BE38D8F-7B53-2F42-AAF7-AD18420C917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3939" y="218299"/>
            <a:ext cx="2142888" cy="714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9ECB7D-E7C6-4D47-8FA3-30E6ED2ACB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92278" y="6470749"/>
            <a:ext cx="2954937" cy="242433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FE90D3E-E2B6-5F46-B441-65F452195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501"/>
            <a:ext cx="5294379" cy="1374735"/>
          </a:xfrm>
        </p:spPr>
        <p:txBody>
          <a:bodyPr/>
          <a:lstStyle>
            <a:lvl1pPr marL="241294" indent="-241294">
              <a:buSzPct val="100000"/>
              <a:buFont typeface="Arial" panose="020B0604020202020204" pitchFamily="34" charset="0"/>
              <a:buChar char="•"/>
              <a:tabLst>
                <a:tab pos="5331751" algn="r"/>
                <a:tab pos="10972526" algn="r"/>
              </a:tabLst>
              <a:defRPr/>
            </a:lvl1pPr>
            <a:lvl2pPr marL="599002" indent="-241294">
              <a:defRPr/>
            </a:lvl2pPr>
            <a:lvl3pPr marL="956709" indent="-241294">
              <a:defRPr/>
            </a:lvl3pPr>
            <a:lvl4pPr marL="1314418" indent="-245527">
              <a:defRPr/>
            </a:lvl4pPr>
            <a:lvl5pPr marL="1676358" indent="-237061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No Type Zon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75A2CFC-D1D1-5F42-8534-9BF786F993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91" b="27393"/>
          <a:stretch/>
        </p:blipFill>
        <p:spPr>
          <a:xfrm rot="5400000">
            <a:off x="485160" y="3632460"/>
            <a:ext cx="2756661" cy="380920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574A62F-1355-3945-BF46-F87D95D2B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91" b="27393"/>
          <a:stretch/>
        </p:blipFill>
        <p:spPr>
          <a:xfrm rot="16200000">
            <a:off x="7216569" y="-802415"/>
            <a:ext cx="4203139" cy="5807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3074"/>
            <a:ext cx="10972800" cy="651253"/>
          </a:xfrm>
        </p:spPr>
        <p:txBody>
          <a:bodyPr anchor="b" anchorCtr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09600" y="6021289"/>
            <a:ext cx="304800" cy="672073"/>
          </a:xfrm>
        </p:spPr>
        <p:txBody>
          <a:bodyPr anchor="b" anchorCtr="0"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7C8741-C00D-DE49-B1DC-009B43A591F0}"/>
              </a:ext>
            </a:extLst>
          </p:cNvPr>
          <p:cNvCxnSpPr/>
          <p:nvPr userDrawn="1"/>
        </p:nvCxnSpPr>
        <p:spPr>
          <a:xfrm flipH="1">
            <a:off x="2133602" y="1584327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B74BE9-7F00-3543-8EC8-64F08FFB3AB5}"/>
              </a:ext>
            </a:extLst>
          </p:cNvPr>
          <p:cNvCxnSpPr/>
          <p:nvPr userDrawn="1"/>
        </p:nvCxnSpPr>
        <p:spPr>
          <a:xfrm flipH="1">
            <a:off x="2133602" y="5970757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6F1B5D7-88D2-9F46-8DA6-2DBA6EAED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1972" r="22224"/>
          <a:stretch/>
        </p:blipFill>
        <p:spPr>
          <a:xfrm>
            <a:off x="10670997" y="125000"/>
            <a:ext cx="1536171" cy="16496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77738C2-5E9B-41BC-851A-FF756B1B4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021289"/>
            <a:ext cx="5056717" cy="67207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933" dirty="0">
                <a:solidFill>
                  <a:srgbClr val="7F7F7F"/>
                </a:solidFill>
              </a:defRPr>
            </a:lvl1pPr>
          </a:lstStyle>
          <a:p>
            <a:r>
              <a:rPr lang="en-GB" dirty="0"/>
              <a:t>Click to insert references and abbreviations</a:t>
            </a: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C186DD3-1DC1-5547-A760-A3123815E7D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3939" y="218299"/>
            <a:ext cx="2142888" cy="714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FF5617-5BBA-EF4B-BC88-D988D8A4541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92278" y="6470749"/>
            <a:ext cx="2954937" cy="2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l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D29726-14CB-9540-B747-9B25F20BF5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939" y="218299"/>
            <a:ext cx="2142888" cy="714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A176F2-BDF4-EC42-B11F-192FF581FF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2278" y="6470749"/>
            <a:ext cx="2954937" cy="2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AE Reporting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DEF8DB44-7DA3-9B47-B123-187D6861C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605FFB9-D311-FB46-B16D-D35206C97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5943601"/>
            <a:ext cx="10862205" cy="829732"/>
          </a:xfrm>
        </p:spPr>
        <p:txBody>
          <a:bodyPr lIns="10800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footer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BDCDD39-F5B2-0742-A276-679ADE1D57A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50862" y="4035287"/>
            <a:ext cx="9859717" cy="527572"/>
          </a:xfrm>
        </p:spPr>
        <p:txBody>
          <a:bodyPr/>
          <a:lstStyle>
            <a:lvl1pPr>
              <a:lnSpc>
                <a:spcPct val="75000"/>
              </a:lnSpc>
              <a:defRPr sz="18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44640B-53AA-F140-9EA7-BBCB417E37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50862" y="2634925"/>
            <a:ext cx="9859716" cy="1196093"/>
          </a:xfrm>
        </p:spPr>
        <p:txBody>
          <a:bodyPr anchor="t"/>
          <a:lstStyle>
            <a:lvl1pPr>
              <a:lnSpc>
                <a:spcPct val="85000"/>
              </a:lnSpc>
              <a:defRPr sz="44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30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l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5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A5673C22-F0A1-764D-B2F4-1A87B2FF0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023" r="81" b="13426"/>
          <a:stretch/>
        </p:blipFill>
        <p:spPr>
          <a:xfrm>
            <a:off x="2014875" y="1"/>
            <a:ext cx="10177125" cy="685798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2133600" y="3193093"/>
            <a:ext cx="7706816" cy="1219200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cover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133600" y="5151896"/>
            <a:ext cx="7706816" cy="852664"/>
          </a:xfr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E3B74B-95DC-5740-B65B-7267CE42953D}"/>
              </a:ext>
            </a:extLst>
          </p:cNvPr>
          <p:cNvCxnSpPr/>
          <p:nvPr userDrawn="1"/>
        </p:nvCxnSpPr>
        <p:spPr>
          <a:xfrm flipH="1">
            <a:off x="2133602" y="6021288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4024F0-396A-654A-A005-9C5182923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3939" y="218299"/>
            <a:ext cx="2142888" cy="714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AE1ED6-0839-1041-AD56-7DF4C1C392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92278" y="6470749"/>
            <a:ext cx="2954937" cy="24243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A051E1E-3048-CF4C-875A-141CEAE4A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6791" b="27393"/>
          <a:stretch/>
        </p:blipFill>
        <p:spPr>
          <a:xfrm rot="5400000">
            <a:off x="495212" y="3566625"/>
            <a:ext cx="2756661" cy="38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, bubble chart&#10;&#10;Description automatically generated">
            <a:extLst>
              <a:ext uri="{FF2B5EF4-FFF2-40B4-BE49-F238E27FC236}">
                <a16:creationId xmlns:a16="http://schemas.microsoft.com/office/drawing/2014/main" id="{C3774C2D-971E-5949-896C-C9CD40EE3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946" t="5645" r="36928" b="10136"/>
          <a:stretch/>
        </p:blipFill>
        <p:spPr>
          <a:xfrm rot="16200000" flipV="1">
            <a:off x="2209933" y="-2066595"/>
            <a:ext cx="6858000" cy="10991189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26027" y="3193093"/>
            <a:ext cx="8256917" cy="1219200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cover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526027" y="5151896"/>
            <a:ext cx="8256917" cy="852664"/>
          </a:xfr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E3B74B-95DC-5740-B65B-7267CE42953D}"/>
              </a:ext>
            </a:extLst>
          </p:cNvPr>
          <p:cNvCxnSpPr/>
          <p:nvPr userDrawn="1"/>
        </p:nvCxnSpPr>
        <p:spPr>
          <a:xfrm flipH="1">
            <a:off x="2133602" y="6021288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177692-B81D-0249-AB88-AF81AA4F6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3939" y="218299"/>
            <a:ext cx="2142888" cy="7147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1035AC-F440-AC40-A184-F98697CC1E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92278" y="6470749"/>
            <a:ext cx="2954937" cy="24243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BFEAD1E-65F8-7C4F-A7AF-8B03D1B27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6791" b="27393"/>
          <a:stretch/>
        </p:blipFill>
        <p:spPr>
          <a:xfrm rot="16200000">
            <a:off x="8077924" y="-668004"/>
            <a:ext cx="3499088" cy="48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7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hart, bubble chart&#10;&#10;Description automatically generated">
            <a:extLst>
              <a:ext uri="{FF2B5EF4-FFF2-40B4-BE49-F238E27FC236}">
                <a16:creationId xmlns:a16="http://schemas.microsoft.com/office/drawing/2014/main" id="{7D0E5B62-D0C2-0D4D-873E-BA1F4571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07" t="25431" r="25283" b="20337"/>
          <a:stretch/>
        </p:blipFill>
        <p:spPr>
          <a:xfrm>
            <a:off x="1" y="1"/>
            <a:ext cx="12191996" cy="6857999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583499" y="3193093"/>
            <a:ext cx="7872875" cy="1219200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cover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83499" y="5151896"/>
            <a:ext cx="7872875" cy="852664"/>
          </a:xfr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E3B74B-95DC-5740-B65B-7267CE42953D}"/>
              </a:ext>
            </a:extLst>
          </p:cNvPr>
          <p:cNvCxnSpPr/>
          <p:nvPr userDrawn="1"/>
        </p:nvCxnSpPr>
        <p:spPr>
          <a:xfrm flipH="1">
            <a:off x="2133602" y="6021288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0F81E2-77BA-FB47-A203-EDE0D6932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3939" y="218299"/>
            <a:ext cx="2142888" cy="714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0C9658-74B6-244D-8E49-8894A6C2DF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92278" y="6470749"/>
            <a:ext cx="2954937" cy="24243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CE314F4-E3E3-7F41-A3EF-0119DFDAC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6791" b="27393"/>
          <a:stretch/>
        </p:blipFill>
        <p:spPr>
          <a:xfrm rot="5400000">
            <a:off x="528883" y="3575070"/>
            <a:ext cx="2756661" cy="38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olorful circles&#10;&#10;Description automatically generated with low confidence">
            <a:extLst>
              <a:ext uri="{FF2B5EF4-FFF2-40B4-BE49-F238E27FC236}">
                <a16:creationId xmlns:a16="http://schemas.microsoft.com/office/drawing/2014/main" id="{B3926ED0-EA75-4B4B-8373-5D5259F698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2949" y="0"/>
            <a:ext cx="7233327" cy="511751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DAC1B5C-33D1-154C-952B-0DDBAF995A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767" b="45781"/>
          <a:stretch/>
        </p:blipFill>
        <p:spPr>
          <a:xfrm rot="10800000">
            <a:off x="-1" y="0"/>
            <a:ext cx="8644857" cy="6870549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2133600" y="3193093"/>
            <a:ext cx="9448800" cy="12192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cover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133600" y="5151896"/>
            <a:ext cx="6705600" cy="852664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E3B74B-95DC-5740-B65B-7267CE42953D}"/>
              </a:ext>
            </a:extLst>
          </p:cNvPr>
          <p:cNvCxnSpPr/>
          <p:nvPr userDrawn="1"/>
        </p:nvCxnSpPr>
        <p:spPr>
          <a:xfrm flipH="1">
            <a:off x="2133602" y="6021288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BEA8E6-F684-3F44-88AE-EAF9516465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3939" y="218299"/>
            <a:ext cx="2142888" cy="714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7B260F-D652-C645-86B9-00E20ED7AA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92278" y="6470749"/>
            <a:ext cx="2954937" cy="2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colorful circles&#10;&#10;Description automatically generated with low confidence">
            <a:extLst>
              <a:ext uri="{FF2B5EF4-FFF2-40B4-BE49-F238E27FC236}">
                <a16:creationId xmlns:a16="http://schemas.microsoft.com/office/drawing/2014/main" id="{4C1D1E7C-0381-5B47-92D6-E21C8974F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2209"/>
          <a:stretch/>
        </p:blipFill>
        <p:spPr>
          <a:xfrm>
            <a:off x="8969353" y="-2"/>
            <a:ext cx="3242476" cy="29489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00835" y="-182880"/>
            <a:ext cx="10181565" cy="7229856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133600" y="3425460"/>
            <a:ext cx="9448800" cy="7386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333">
                <a:solidFill>
                  <a:schemeClr val="accent4"/>
                </a:solidFill>
              </a:defRPr>
            </a:lvl1pPr>
            <a:lvl2pPr marL="296326" indent="0">
              <a:spcBef>
                <a:spcPts val="800"/>
              </a:spcBef>
              <a:buFontTx/>
              <a:buNone/>
              <a:tabLst/>
              <a:defRPr baseline="0">
                <a:solidFill>
                  <a:schemeClr val="accent4"/>
                </a:solidFill>
              </a:defRPr>
            </a:lvl2pPr>
            <a:lvl3pPr marL="306910" indent="0">
              <a:spcBef>
                <a:spcPts val="800"/>
              </a:spcBef>
              <a:buNone/>
              <a:defRPr/>
            </a:lvl3pPr>
            <a:lvl4pPr marL="914377" indent="-306910">
              <a:spcBef>
                <a:spcPts val="800"/>
              </a:spcBef>
              <a:defRPr/>
            </a:lvl4pPr>
            <a:lvl5pPr marL="1223403" indent="-309026"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</p:txBody>
      </p:sp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D61456-2982-5546-A59C-8B3FF30FF4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3939" y="218299"/>
            <a:ext cx="2142888" cy="714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9BF6F5-70EB-0D4F-BC56-DBEB749FF6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92278" y="6470749"/>
            <a:ext cx="2954937" cy="24243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8FE1739-E6FF-4345-A0C6-91D56F7E8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767" b="45781"/>
          <a:stretch/>
        </p:blipFill>
        <p:spPr>
          <a:xfrm rot="10800000">
            <a:off x="-1" y="0"/>
            <a:ext cx="8644857" cy="68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9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circles&#10;&#10;Description automatically generated with low confidence">
            <a:extLst>
              <a:ext uri="{FF2B5EF4-FFF2-40B4-BE49-F238E27FC236}">
                <a16:creationId xmlns:a16="http://schemas.microsoft.com/office/drawing/2014/main" id="{4B754CA2-50CA-C040-8A28-8F017AB9C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0"/>
            <a:ext cx="9693408" cy="685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021A2D6-6AC0-4945-8546-15180396B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767" b="45781"/>
          <a:stretch/>
        </p:blipFill>
        <p:spPr>
          <a:xfrm rot="10800000">
            <a:off x="-1" y="0"/>
            <a:ext cx="8644857" cy="6870549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 userDrawn="1"/>
        </p:nvSpPr>
        <p:spPr>
          <a:xfrm>
            <a:off x="2133600" y="4145280"/>
            <a:ext cx="9448800" cy="12199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267" dirty="0">
                <a:solidFill>
                  <a:schemeClr val="accent4"/>
                </a:solidFill>
              </a:rPr>
              <a:t>Thank</a:t>
            </a:r>
            <a:r>
              <a:rPr lang="en-US" sz="4267" baseline="0" dirty="0">
                <a:solidFill>
                  <a:schemeClr val="accent4"/>
                </a:solidFill>
              </a:rPr>
              <a:t> you</a:t>
            </a:r>
            <a:endParaRPr lang="en-US" sz="4267" dirty="0">
              <a:solidFill>
                <a:schemeClr val="accent4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487E872-20CA-FE4B-951E-37FB92BCE7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3939" y="218299"/>
            <a:ext cx="2142888" cy="714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9A84E0-D543-9249-92FF-D32061A588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92278" y="6470749"/>
            <a:ext cx="2954937" cy="2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circles&#10;&#10;Description automatically generated with low confidence">
            <a:extLst>
              <a:ext uri="{FF2B5EF4-FFF2-40B4-BE49-F238E27FC236}">
                <a16:creationId xmlns:a16="http://schemas.microsoft.com/office/drawing/2014/main" id="{4B754CA2-50CA-C040-8A28-8F017AB9C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0"/>
            <a:ext cx="9693408" cy="685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021A2D6-6AC0-4945-8546-15180396B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767" b="45781"/>
          <a:stretch/>
        </p:blipFill>
        <p:spPr>
          <a:xfrm rot="10800000">
            <a:off x="-1" y="0"/>
            <a:ext cx="8644857" cy="6870549"/>
          </a:xfrm>
          <a:prstGeom prst="rect">
            <a:avLst/>
          </a:prstGeom>
        </p:spPr>
      </p:pic>
      <p:grpSp>
        <p:nvGrpSpPr>
          <p:cNvPr id="37" name="Group 36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487E872-20CA-FE4B-951E-37FB92BCE7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3939" y="218299"/>
            <a:ext cx="2142888" cy="714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9A84E0-D543-9249-92FF-D32061A588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92278" y="6470749"/>
            <a:ext cx="2954937" cy="2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16E93DBC-9174-994B-B4AA-4FEA80325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606"/>
          <a:stretch/>
        </p:blipFill>
        <p:spPr>
          <a:xfrm>
            <a:off x="-1" y="-1"/>
            <a:ext cx="1400833" cy="6858001"/>
          </a:xfrm>
          <a:prstGeom prst="rect">
            <a:avLst/>
          </a:prstGeom>
        </p:spPr>
      </p:pic>
      <p:pic>
        <p:nvPicPr>
          <p:cNvPr id="18" name="Picture 17" descr="Icon, bubble chart&#10;&#10;Description automatically generated with medium confidence">
            <a:extLst>
              <a:ext uri="{FF2B5EF4-FFF2-40B4-BE49-F238E27FC236}">
                <a16:creationId xmlns:a16="http://schemas.microsoft.com/office/drawing/2014/main" id="{2FD169CC-1449-D04A-8BA8-318C58753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305" t="9973" r="20286" b="24800"/>
          <a:stretch/>
        </p:blipFill>
        <p:spPr>
          <a:xfrm>
            <a:off x="5336256" y="2"/>
            <a:ext cx="6855745" cy="5151893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2122700" y="2412601"/>
            <a:ext cx="9448800" cy="12192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cover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133600" y="3817263"/>
            <a:ext cx="6705600" cy="852664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Day XX Month 2021, Time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0" y="853440"/>
            <a:ext cx="2133600" cy="731520"/>
          </a:xfrm>
          <a:solidFill>
            <a:srgbClr val="8D1F1B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 lang="en-GB" sz="1333" smtClean="0">
                <a:solidFill>
                  <a:schemeClr val="bg1"/>
                </a:solidFill>
                <a:effectLst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/>
            </a:pPr>
            <a:endParaRPr lang="en-GB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9BDEF585-C5D2-5D48-A4BD-17010EFF94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11194" y="1035132"/>
            <a:ext cx="3573631" cy="119200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E3B74B-95DC-5740-B65B-7267CE42953D}"/>
              </a:ext>
            </a:extLst>
          </p:cNvPr>
          <p:cNvCxnSpPr/>
          <p:nvPr userDrawn="1"/>
        </p:nvCxnSpPr>
        <p:spPr>
          <a:xfrm flipH="1">
            <a:off x="2133602" y="6021288"/>
            <a:ext cx="10058399" cy="0"/>
          </a:xfrm>
          <a:prstGeom prst="line">
            <a:avLst/>
          </a:prstGeom>
          <a:ln w="6350">
            <a:gradFill>
              <a:gsLst>
                <a:gs pos="25000">
                  <a:schemeClr val="bg1"/>
                </a:gs>
                <a:gs pos="99000">
                  <a:schemeClr val="accent4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518AED8-EB25-409C-91CD-5C7BFF77A7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92278" y="6470749"/>
            <a:ext cx="2954937" cy="2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98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58C8-7D89-483C-A63D-248B4437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D4306-C88B-49B7-9BAD-842D7FFC0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1361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7081F-1ECD-4607-A39A-BB475FE38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1361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6233A-B3D2-4AF4-A33E-8AE35238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DBD1-45F4-4F3F-8FEC-3AB9EAE0EE06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8134B-BEDE-4553-8325-B2A1D014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D80D3-FCF6-4656-B2DF-868E8941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9346-FA6D-4309-911E-F6271C3E2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9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4" y="1279525"/>
            <a:ext cx="11088690" cy="45468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39553" y="6261100"/>
            <a:ext cx="421819" cy="235755"/>
          </a:xfrm>
          <a:prstGeom prst="rect">
            <a:avLst/>
          </a:prstGeom>
          <a:ln/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66343C42-5080-CA49-83D2-1194B1D87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DF58A2F-5B5C-40CC-BE5D-97CA4C8F79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50335" y="0"/>
            <a:ext cx="9273600" cy="113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39822175-2C15-5240-844E-B33FCF803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0"/>
            <a:ext cx="1638300" cy="157480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6B26E04-2FE0-A74C-932C-7FC177DBB3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5943601"/>
            <a:ext cx="10862205" cy="829732"/>
          </a:xfrm>
        </p:spPr>
        <p:txBody>
          <a:bodyPr lIns="108000" anchor="b"/>
          <a:lstStyle>
            <a:lvl1pPr marL="0" indent="0">
              <a:buNone/>
              <a:defRPr sz="9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7836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F0830D-943B-7E44-A0DF-58E0CCB2F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99"/>
          <a:stretch/>
        </p:blipFill>
        <p:spPr>
          <a:xfrm>
            <a:off x="-20385" y="637341"/>
            <a:ext cx="12240407" cy="62483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605FFB9-D311-FB46-B16D-D35206C97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5943601"/>
            <a:ext cx="10862205" cy="829732"/>
          </a:xfrm>
        </p:spPr>
        <p:txBody>
          <a:bodyPr lIns="108000" anchor="b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footer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BDCDD39-F5B2-0742-A276-679ADE1D57A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50862" y="4962226"/>
            <a:ext cx="9859717" cy="742950"/>
          </a:xfrm>
        </p:spPr>
        <p:txBody>
          <a:bodyPr/>
          <a:lstStyle>
            <a:lvl1pPr>
              <a:lnSpc>
                <a:spcPct val="75000"/>
              </a:lnSpc>
              <a:defRPr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44640B-53AA-F140-9EA7-BBCB417E37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50862" y="3088313"/>
            <a:ext cx="9859716" cy="1635488"/>
          </a:xfrm>
        </p:spPr>
        <p:txBody>
          <a:bodyPr anchor="t"/>
          <a:lstStyle>
            <a:lvl1pPr>
              <a:lnSpc>
                <a:spcPct val="85000"/>
              </a:lnSpc>
              <a:defRPr sz="44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7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AD7B61DE-94A2-4F4A-99A6-69958E9CB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5EBF7D-02EA-4E5C-8E17-FACEA17853F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50862" y="4962226"/>
            <a:ext cx="9859717" cy="742950"/>
          </a:xfrm>
        </p:spPr>
        <p:txBody>
          <a:bodyPr/>
          <a:lstStyle>
            <a:lvl1pPr>
              <a:lnSpc>
                <a:spcPct val="75000"/>
              </a:lnSpc>
              <a:defRPr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A00327C-242C-9A47-88A4-3600604C4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39553" y="6261100"/>
            <a:ext cx="421819" cy="235755"/>
          </a:xfrm>
          <a:prstGeom prst="rect">
            <a:avLst/>
          </a:prstGeom>
          <a:ln/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343C42-5080-CA49-83D2-1194B1D87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9319C41-1347-5949-98FB-B07ED4F213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5943601"/>
            <a:ext cx="10862205" cy="829732"/>
          </a:xfrm>
        </p:spPr>
        <p:txBody>
          <a:bodyPr lIns="108000" anchor="b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footer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83E587B-D103-1948-9917-91CD44AEB2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50862" y="3088313"/>
            <a:ext cx="9859716" cy="1635488"/>
          </a:xfrm>
        </p:spPr>
        <p:txBody>
          <a:bodyPr anchor="t"/>
          <a:lstStyle>
            <a:lvl1pPr>
              <a:lnSpc>
                <a:spcPct val="85000"/>
              </a:lnSpc>
              <a:defRPr sz="44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6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E465E7B-0B6E-2E42-9269-9DDCB0B1F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5EBF7D-02EA-4E5C-8E17-FACEA17853F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50862" y="4962226"/>
            <a:ext cx="9859717" cy="742950"/>
          </a:xfrm>
        </p:spPr>
        <p:txBody>
          <a:bodyPr/>
          <a:lstStyle>
            <a:lvl1pPr>
              <a:lnSpc>
                <a:spcPct val="75000"/>
              </a:lnSpc>
              <a:defRPr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A00327C-242C-9A47-88A4-3600604C4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39553" y="6261100"/>
            <a:ext cx="421819" cy="235755"/>
          </a:xfrm>
          <a:prstGeom prst="rect">
            <a:avLst/>
          </a:prstGeom>
          <a:ln/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343C42-5080-CA49-83D2-1194B1D87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FC4471-90B1-3941-92B2-2BBD9969B2EB}"/>
              </a:ext>
            </a:extLst>
          </p:cNvPr>
          <p:cNvSpPr/>
          <p:nvPr userDrawn="1"/>
        </p:nvSpPr>
        <p:spPr>
          <a:xfrm>
            <a:off x="494758" y="6197632"/>
            <a:ext cx="1774309" cy="660368"/>
          </a:xfrm>
          <a:prstGeom prst="rect">
            <a:avLst/>
          </a:prstGeom>
          <a:solidFill>
            <a:srgbClr val="166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AF4AD97-795A-7942-8679-017B994CF8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5943601"/>
            <a:ext cx="10862205" cy="829732"/>
          </a:xfrm>
        </p:spPr>
        <p:txBody>
          <a:bodyPr lIns="108000" anchor="b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footer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30726B3-95A8-C64B-9A97-57E1B9620B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50862" y="3088313"/>
            <a:ext cx="9859716" cy="1635488"/>
          </a:xfrm>
        </p:spPr>
        <p:txBody>
          <a:bodyPr anchor="t"/>
          <a:lstStyle>
            <a:lvl1pPr>
              <a:lnSpc>
                <a:spcPct val="85000"/>
              </a:lnSpc>
              <a:defRPr sz="44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11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3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B64EBDD-C1DF-8344-8913-FA294EF5E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5EBF7D-02EA-4E5C-8E17-FACEA17853F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50862" y="4962226"/>
            <a:ext cx="9859717" cy="742950"/>
          </a:xfrm>
        </p:spPr>
        <p:txBody>
          <a:bodyPr/>
          <a:lstStyle>
            <a:lvl1pPr>
              <a:lnSpc>
                <a:spcPct val="75000"/>
              </a:lnSpc>
              <a:defRPr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745CCA4-2F57-4B0E-90C6-B4A103B85D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50862" y="3088313"/>
            <a:ext cx="9859716" cy="1635488"/>
          </a:xfrm>
        </p:spPr>
        <p:txBody>
          <a:bodyPr anchor="t"/>
          <a:lstStyle>
            <a:lvl1pPr>
              <a:lnSpc>
                <a:spcPct val="85000"/>
              </a:lnSpc>
              <a:defRPr sz="44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DIVIDER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A00327C-242C-9A47-88A4-3600604C4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39553" y="6261100"/>
            <a:ext cx="421819" cy="235755"/>
          </a:xfrm>
          <a:prstGeom prst="rect">
            <a:avLst/>
          </a:prstGeom>
          <a:ln/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343C42-5080-CA49-83D2-1194B1D87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A60703D-0E95-1F44-B759-489035BA4F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5943601"/>
            <a:ext cx="10862205" cy="829732"/>
          </a:xfrm>
        </p:spPr>
        <p:txBody>
          <a:bodyPr lIns="108000" anchor="b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153227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2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A00327C-242C-9A47-88A4-3600604C4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39553" y="6261100"/>
            <a:ext cx="421819" cy="235755"/>
          </a:xfrm>
          <a:prstGeom prst="rect">
            <a:avLst/>
          </a:prstGeom>
          <a:ln/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66343C42-5080-CA49-83D2-1194B1D87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B94397-94DB-054F-898D-B389DCC7C8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5943601"/>
            <a:ext cx="10862205" cy="829732"/>
          </a:xfrm>
        </p:spPr>
        <p:txBody>
          <a:bodyPr lIns="108000" anchor="b"/>
          <a:lstStyle>
            <a:lvl1pPr marL="0" indent="0">
              <a:buNone/>
              <a:defRPr sz="9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34230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4" y="1279526"/>
            <a:ext cx="5436000" cy="45468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39553" y="6261100"/>
            <a:ext cx="421819" cy="235755"/>
          </a:xfrm>
          <a:prstGeom prst="rect">
            <a:avLst/>
          </a:prstGeom>
          <a:ln/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66343C42-5080-CA49-83D2-1194B1D87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D1B217-579A-4A68-A1B4-6DF9DB65E8C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03553" y="1279526"/>
            <a:ext cx="5436000" cy="45468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DF58A2F-5B5C-40CC-BE5D-97CA4C8F79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50335" y="0"/>
            <a:ext cx="9273600" cy="113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62F9F63-DD99-DF49-9E65-398FFD417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4300" y="0"/>
            <a:ext cx="1917700" cy="17526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50F613-6592-E049-B332-6503840670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5943601"/>
            <a:ext cx="10862205" cy="829732"/>
          </a:xfrm>
        </p:spPr>
        <p:txBody>
          <a:bodyPr lIns="108000" anchor="b"/>
          <a:lstStyle>
            <a:lvl1pPr marL="0" indent="0">
              <a:buNone/>
              <a:defRPr sz="9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19359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39553" y="6261100"/>
            <a:ext cx="421819" cy="235755"/>
          </a:xfrm>
          <a:prstGeom prst="rect">
            <a:avLst/>
          </a:prstGeom>
          <a:ln/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66343C42-5080-CA49-83D2-1194B1D87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DF58A2F-5B5C-40CC-BE5D-97CA4C8F79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50335" y="0"/>
            <a:ext cx="9273600" cy="113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0E2E80E-46BC-8444-B5E0-FE2E3F0BC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0"/>
            <a:ext cx="1638300" cy="15748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484B8FD-A1D5-D14F-9459-4A5FCD122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5943601"/>
            <a:ext cx="10862205" cy="829732"/>
          </a:xfrm>
        </p:spPr>
        <p:txBody>
          <a:bodyPr lIns="108000" anchor="b"/>
          <a:lstStyle>
            <a:lvl1pPr marL="0" indent="0">
              <a:buNone/>
              <a:defRPr sz="9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5991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335" y="160020"/>
            <a:ext cx="9273600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0335" y="1279526"/>
            <a:ext cx="11089218" cy="454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95AFC2-1DDA-4BB2-BB1C-B1CB411E61F9}"/>
              </a:ext>
            </a:extLst>
          </p:cNvPr>
          <p:cNvCxnSpPr>
            <a:cxnSpLocks/>
          </p:cNvCxnSpPr>
          <p:nvPr userDrawn="1"/>
        </p:nvCxnSpPr>
        <p:spPr>
          <a:xfrm>
            <a:off x="550335" y="1149350"/>
            <a:ext cx="11089218" cy="0"/>
          </a:xfrm>
          <a:prstGeom prst="line">
            <a:avLst/>
          </a:prstGeom>
          <a:ln w="25400">
            <a:gradFill>
              <a:gsLst>
                <a:gs pos="21000">
                  <a:schemeClr val="bg1"/>
                </a:gs>
                <a:gs pos="89000">
                  <a:schemeClr val="tx2"/>
                </a:gs>
                <a:gs pos="69000">
                  <a:schemeClr val="accent1"/>
                </a:gs>
                <a:gs pos="58000">
                  <a:schemeClr val="accent3"/>
                </a:gs>
              </a:gsLst>
              <a:lin ang="108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09248046-41C6-5646-9F91-1C6F19AADF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1510" y="6616408"/>
            <a:ext cx="735393" cy="127941"/>
          </a:xfrm>
          <a:custGeom>
            <a:avLst/>
            <a:gdLst/>
            <a:ahLst/>
            <a:cxnLst>
              <a:cxn ang="0">
                <a:pos x="4946" y="844"/>
              </a:cxn>
              <a:cxn ang="0">
                <a:pos x="4698" y="724"/>
              </a:cxn>
              <a:cxn ang="0">
                <a:pos x="5358" y="618"/>
              </a:cxn>
              <a:cxn ang="0">
                <a:pos x="5472" y="438"/>
              </a:cxn>
              <a:cxn ang="0">
                <a:pos x="5376" y="266"/>
              </a:cxn>
              <a:cxn ang="0">
                <a:pos x="4758" y="270"/>
              </a:cxn>
              <a:cxn ang="0">
                <a:pos x="4558" y="590"/>
              </a:cxn>
              <a:cxn ang="0">
                <a:pos x="4728" y="896"/>
              </a:cxn>
              <a:cxn ang="0">
                <a:pos x="5238" y="334"/>
              </a:cxn>
              <a:cxn ang="0">
                <a:pos x="5362" y="422"/>
              </a:cxn>
              <a:cxn ang="0">
                <a:pos x="5272" y="538"/>
              </a:cxn>
              <a:cxn ang="0">
                <a:pos x="4732" y="412"/>
              </a:cxn>
              <a:cxn ang="0">
                <a:pos x="3740" y="924"/>
              </a:cxn>
              <a:cxn ang="0">
                <a:pos x="3634" y="930"/>
              </a:cxn>
              <a:cxn ang="0">
                <a:pos x="3276" y="264"/>
              </a:cxn>
              <a:cxn ang="0">
                <a:pos x="4140" y="240"/>
              </a:cxn>
              <a:cxn ang="0">
                <a:pos x="960" y="932"/>
              </a:cxn>
              <a:cxn ang="0">
                <a:pos x="818" y="886"/>
              </a:cxn>
              <a:cxn ang="0">
                <a:pos x="356" y="942"/>
              </a:cxn>
              <a:cxn ang="0">
                <a:pos x="42" y="766"/>
              </a:cxn>
              <a:cxn ang="0">
                <a:pos x="32" y="432"/>
              </a:cxn>
              <a:cxn ang="0">
                <a:pos x="384" y="236"/>
              </a:cxn>
              <a:cxn ang="0">
                <a:pos x="894" y="358"/>
              </a:cxn>
              <a:cxn ang="0">
                <a:pos x="580" y="334"/>
              </a:cxn>
              <a:cxn ang="0">
                <a:pos x="156" y="436"/>
              </a:cxn>
              <a:cxn ang="0">
                <a:pos x="122" y="680"/>
              </a:cxn>
              <a:cxn ang="0">
                <a:pos x="392" y="844"/>
              </a:cxn>
              <a:cxn ang="0">
                <a:pos x="820" y="740"/>
              </a:cxn>
              <a:cxn ang="0">
                <a:pos x="852" y="506"/>
              </a:cxn>
              <a:cxn ang="0">
                <a:pos x="580" y="334"/>
              </a:cxn>
              <a:cxn ang="0">
                <a:pos x="4438" y="100"/>
              </a:cxn>
              <a:cxn ang="0">
                <a:pos x="4372" y="22"/>
              </a:cxn>
              <a:cxn ang="0">
                <a:pos x="4332" y="124"/>
              </a:cxn>
              <a:cxn ang="0">
                <a:pos x="4372" y="238"/>
              </a:cxn>
              <a:cxn ang="0">
                <a:pos x="4410" y="942"/>
              </a:cxn>
              <a:cxn ang="0">
                <a:pos x="1210" y="328"/>
              </a:cxn>
              <a:cxn ang="0">
                <a:pos x="1692" y="236"/>
              </a:cxn>
              <a:cxn ang="0">
                <a:pos x="2016" y="384"/>
              </a:cxn>
              <a:cxn ang="0">
                <a:pos x="2054" y="716"/>
              </a:cxn>
              <a:cxn ang="0">
                <a:pos x="1692" y="942"/>
              </a:cxn>
              <a:cxn ang="0">
                <a:pos x="1184" y="822"/>
              </a:cxn>
              <a:cxn ang="0">
                <a:pos x="1136" y="0"/>
              </a:cxn>
              <a:cxn ang="0">
                <a:pos x="1496" y="844"/>
              </a:cxn>
              <a:cxn ang="0">
                <a:pos x="1920" y="742"/>
              </a:cxn>
              <a:cxn ang="0">
                <a:pos x="1952" y="498"/>
              </a:cxn>
              <a:cxn ang="0">
                <a:pos x="1684" y="334"/>
              </a:cxn>
              <a:cxn ang="0">
                <a:pos x="1256" y="438"/>
              </a:cxn>
              <a:cxn ang="0">
                <a:pos x="1224" y="672"/>
              </a:cxn>
              <a:cxn ang="0">
                <a:pos x="1496" y="844"/>
              </a:cxn>
              <a:cxn ang="0">
                <a:pos x="2554" y="236"/>
              </a:cxn>
              <a:cxn ang="0">
                <a:pos x="3054" y="332"/>
              </a:cxn>
              <a:cxn ang="0">
                <a:pos x="3152" y="652"/>
              </a:cxn>
              <a:cxn ang="0">
                <a:pos x="2872" y="934"/>
              </a:cxn>
              <a:cxn ang="0">
                <a:pos x="2314" y="868"/>
              </a:cxn>
              <a:cxn ang="0">
                <a:pos x="2184" y="0"/>
              </a:cxn>
              <a:cxn ang="0">
                <a:pos x="2294" y="328"/>
              </a:cxn>
              <a:cxn ang="0">
                <a:pos x="2968" y="780"/>
              </a:cxn>
              <a:cxn ang="0">
                <a:pos x="3046" y="544"/>
              </a:cxn>
              <a:cxn ang="0">
                <a:pos x="2838" y="340"/>
              </a:cxn>
              <a:cxn ang="0">
                <a:pos x="2370" y="402"/>
              </a:cxn>
              <a:cxn ang="0">
                <a:pos x="2296" y="630"/>
              </a:cxn>
              <a:cxn ang="0">
                <a:pos x="2500" y="838"/>
              </a:cxn>
            </a:cxnLst>
            <a:rect l="0" t="0" r="r" b="b"/>
            <a:pathLst>
              <a:path w="5472" h="952">
                <a:moveTo>
                  <a:pt x="5454" y="922"/>
                </a:moveTo>
                <a:lnTo>
                  <a:pt x="5454" y="922"/>
                </a:lnTo>
                <a:lnTo>
                  <a:pt x="5452" y="902"/>
                </a:lnTo>
                <a:lnTo>
                  <a:pt x="5448" y="886"/>
                </a:lnTo>
                <a:lnTo>
                  <a:pt x="5440" y="872"/>
                </a:lnTo>
                <a:lnTo>
                  <a:pt x="5430" y="862"/>
                </a:lnTo>
                <a:lnTo>
                  <a:pt x="5418" y="854"/>
                </a:lnTo>
                <a:lnTo>
                  <a:pt x="5402" y="848"/>
                </a:lnTo>
                <a:lnTo>
                  <a:pt x="5384" y="844"/>
                </a:lnTo>
                <a:lnTo>
                  <a:pt x="5364" y="844"/>
                </a:lnTo>
                <a:lnTo>
                  <a:pt x="5364" y="844"/>
                </a:lnTo>
                <a:lnTo>
                  <a:pt x="4946" y="844"/>
                </a:lnTo>
                <a:lnTo>
                  <a:pt x="4946" y="844"/>
                </a:lnTo>
                <a:lnTo>
                  <a:pt x="4910" y="842"/>
                </a:lnTo>
                <a:lnTo>
                  <a:pt x="4878" y="838"/>
                </a:lnTo>
                <a:lnTo>
                  <a:pt x="4848" y="832"/>
                </a:lnTo>
                <a:lnTo>
                  <a:pt x="4820" y="824"/>
                </a:lnTo>
                <a:lnTo>
                  <a:pt x="4796" y="814"/>
                </a:lnTo>
                <a:lnTo>
                  <a:pt x="4774" y="800"/>
                </a:lnTo>
                <a:lnTo>
                  <a:pt x="4754" y="788"/>
                </a:lnTo>
                <a:lnTo>
                  <a:pt x="4738" y="772"/>
                </a:lnTo>
                <a:lnTo>
                  <a:pt x="4722" y="756"/>
                </a:lnTo>
                <a:lnTo>
                  <a:pt x="4710" y="740"/>
                </a:lnTo>
                <a:lnTo>
                  <a:pt x="4698" y="724"/>
                </a:lnTo>
                <a:lnTo>
                  <a:pt x="4690" y="706"/>
                </a:lnTo>
                <a:lnTo>
                  <a:pt x="4682" y="688"/>
                </a:lnTo>
                <a:lnTo>
                  <a:pt x="4676" y="672"/>
                </a:lnTo>
                <a:lnTo>
                  <a:pt x="4674" y="654"/>
                </a:lnTo>
                <a:lnTo>
                  <a:pt x="4670" y="638"/>
                </a:lnTo>
                <a:lnTo>
                  <a:pt x="4670" y="638"/>
                </a:lnTo>
                <a:lnTo>
                  <a:pt x="5252" y="638"/>
                </a:lnTo>
                <a:lnTo>
                  <a:pt x="5252" y="638"/>
                </a:lnTo>
                <a:lnTo>
                  <a:pt x="5282" y="636"/>
                </a:lnTo>
                <a:lnTo>
                  <a:pt x="5310" y="632"/>
                </a:lnTo>
                <a:lnTo>
                  <a:pt x="5336" y="626"/>
                </a:lnTo>
                <a:lnTo>
                  <a:pt x="5358" y="618"/>
                </a:lnTo>
                <a:lnTo>
                  <a:pt x="5378" y="608"/>
                </a:lnTo>
                <a:lnTo>
                  <a:pt x="5396" y="596"/>
                </a:lnTo>
                <a:lnTo>
                  <a:pt x="5412" y="582"/>
                </a:lnTo>
                <a:lnTo>
                  <a:pt x="5426" y="568"/>
                </a:lnTo>
                <a:lnTo>
                  <a:pt x="5438" y="552"/>
                </a:lnTo>
                <a:lnTo>
                  <a:pt x="5448" y="536"/>
                </a:lnTo>
                <a:lnTo>
                  <a:pt x="5456" y="518"/>
                </a:lnTo>
                <a:lnTo>
                  <a:pt x="5462" y="502"/>
                </a:lnTo>
                <a:lnTo>
                  <a:pt x="5466" y="486"/>
                </a:lnTo>
                <a:lnTo>
                  <a:pt x="5470" y="468"/>
                </a:lnTo>
                <a:lnTo>
                  <a:pt x="5472" y="452"/>
                </a:lnTo>
                <a:lnTo>
                  <a:pt x="5472" y="438"/>
                </a:lnTo>
                <a:lnTo>
                  <a:pt x="5472" y="438"/>
                </a:lnTo>
                <a:lnTo>
                  <a:pt x="5472" y="422"/>
                </a:lnTo>
                <a:lnTo>
                  <a:pt x="5470" y="404"/>
                </a:lnTo>
                <a:lnTo>
                  <a:pt x="5466" y="388"/>
                </a:lnTo>
                <a:lnTo>
                  <a:pt x="5460" y="370"/>
                </a:lnTo>
                <a:lnTo>
                  <a:pt x="5454" y="354"/>
                </a:lnTo>
                <a:lnTo>
                  <a:pt x="5446" y="336"/>
                </a:lnTo>
                <a:lnTo>
                  <a:pt x="5436" y="320"/>
                </a:lnTo>
                <a:lnTo>
                  <a:pt x="5424" y="306"/>
                </a:lnTo>
                <a:lnTo>
                  <a:pt x="5410" y="292"/>
                </a:lnTo>
                <a:lnTo>
                  <a:pt x="5394" y="278"/>
                </a:lnTo>
                <a:lnTo>
                  <a:pt x="5376" y="266"/>
                </a:lnTo>
                <a:lnTo>
                  <a:pt x="5356" y="256"/>
                </a:lnTo>
                <a:lnTo>
                  <a:pt x="5334" y="248"/>
                </a:lnTo>
                <a:lnTo>
                  <a:pt x="5310" y="242"/>
                </a:lnTo>
                <a:lnTo>
                  <a:pt x="5282" y="238"/>
                </a:lnTo>
                <a:lnTo>
                  <a:pt x="5252" y="236"/>
                </a:lnTo>
                <a:lnTo>
                  <a:pt x="5252" y="236"/>
                </a:lnTo>
                <a:lnTo>
                  <a:pt x="4938" y="236"/>
                </a:lnTo>
                <a:lnTo>
                  <a:pt x="4938" y="236"/>
                </a:lnTo>
                <a:lnTo>
                  <a:pt x="4886" y="238"/>
                </a:lnTo>
                <a:lnTo>
                  <a:pt x="4840" y="246"/>
                </a:lnTo>
                <a:lnTo>
                  <a:pt x="4796" y="256"/>
                </a:lnTo>
                <a:lnTo>
                  <a:pt x="4758" y="270"/>
                </a:lnTo>
                <a:lnTo>
                  <a:pt x="4724" y="286"/>
                </a:lnTo>
                <a:lnTo>
                  <a:pt x="4692" y="306"/>
                </a:lnTo>
                <a:lnTo>
                  <a:pt x="4664" y="328"/>
                </a:lnTo>
                <a:lnTo>
                  <a:pt x="4640" y="354"/>
                </a:lnTo>
                <a:lnTo>
                  <a:pt x="4620" y="380"/>
                </a:lnTo>
                <a:lnTo>
                  <a:pt x="4602" y="408"/>
                </a:lnTo>
                <a:lnTo>
                  <a:pt x="4588" y="438"/>
                </a:lnTo>
                <a:lnTo>
                  <a:pt x="4578" y="468"/>
                </a:lnTo>
                <a:lnTo>
                  <a:pt x="4568" y="498"/>
                </a:lnTo>
                <a:lnTo>
                  <a:pt x="4562" y="528"/>
                </a:lnTo>
                <a:lnTo>
                  <a:pt x="4560" y="560"/>
                </a:lnTo>
                <a:lnTo>
                  <a:pt x="4558" y="590"/>
                </a:lnTo>
                <a:lnTo>
                  <a:pt x="4558" y="590"/>
                </a:lnTo>
                <a:lnTo>
                  <a:pt x="4560" y="622"/>
                </a:lnTo>
                <a:lnTo>
                  <a:pt x="4564" y="654"/>
                </a:lnTo>
                <a:lnTo>
                  <a:pt x="4570" y="686"/>
                </a:lnTo>
                <a:lnTo>
                  <a:pt x="4578" y="718"/>
                </a:lnTo>
                <a:lnTo>
                  <a:pt x="4592" y="748"/>
                </a:lnTo>
                <a:lnTo>
                  <a:pt x="4606" y="778"/>
                </a:lnTo>
                <a:lnTo>
                  <a:pt x="4624" y="804"/>
                </a:lnTo>
                <a:lnTo>
                  <a:pt x="4646" y="830"/>
                </a:lnTo>
                <a:lnTo>
                  <a:pt x="4670" y="854"/>
                </a:lnTo>
                <a:lnTo>
                  <a:pt x="4698" y="876"/>
                </a:lnTo>
                <a:lnTo>
                  <a:pt x="4728" y="896"/>
                </a:lnTo>
                <a:lnTo>
                  <a:pt x="4764" y="912"/>
                </a:lnTo>
                <a:lnTo>
                  <a:pt x="4802" y="924"/>
                </a:lnTo>
                <a:lnTo>
                  <a:pt x="4842" y="934"/>
                </a:lnTo>
                <a:lnTo>
                  <a:pt x="4888" y="940"/>
                </a:lnTo>
                <a:lnTo>
                  <a:pt x="4938" y="942"/>
                </a:lnTo>
                <a:lnTo>
                  <a:pt x="5454" y="942"/>
                </a:lnTo>
                <a:lnTo>
                  <a:pt x="5454" y="942"/>
                </a:lnTo>
                <a:lnTo>
                  <a:pt x="5454" y="922"/>
                </a:lnTo>
                <a:lnTo>
                  <a:pt x="5454" y="922"/>
                </a:lnTo>
                <a:close/>
                <a:moveTo>
                  <a:pt x="4946" y="334"/>
                </a:moveTo>
                <a:lnTo>
                  <a:pt x="4946" y="334"/>
                </a:lnTo>
                <a:lnTo>
                  <a:pt x="5238" y="334"/>
                </a:lnTo>
                <a:lnTo>
                  <a:pt x="5238" y="334"/>
                </a:lnTo>
                <a:lnTo>
                  <a:pt x="5256" y="336"/>
                </a:lnTo>
                <a:lnTo>
                  <a:pt x="5272" y="338"/>
                </a:lnTo>
                <a:lnTo>
                  <a:pt x="5286" y="340"/>
                </a:lnTo>
                <a:lnTo>
                  <a:pt x="5300" y="344"/>
                </a:lnTo>
                <a:lnTo>
                  <a:pt x="5312" y="350"/>
                </a:lnTo>
                <a:lnTo>
                  <a:pt x="5322" y="356"/>
                </a:lnTo>
                <a:lnTo>
                  <a:pt x="5330" y="364"/>
                </a:lnTo>
                <a:lnTo>
                  <a:pt x="5338" y="370"/>
                </a:lnTo>
                <a:lnTo>
                  <a:pt x="5350" y="388"/>
                </a:lnTo>
                <a:lnTo>
                  <a:pt x="5358" y="404"/>
                </a:lnTo>
                <a:lnTo>
                  <a:pt x="5362" y="422"/>
                </a:lnTo>
                <a:lnTo>
                  <a:pt x="5362" y="438"/>
                </a:lnTo>
                <a:lnTo>
                  <a:pt x="5362" y="438"/>
                </a:lnTo>
                <a:lnTo>
                  <a:pt x="5362" y="452"/>
                </a:lnTo>
                <a:lnTo>
                  <a:pt x="5358" y="468"/>
                </a:lnTo>
                <a:lnTo>
                  <a:pt x="5350" y="486"/>
                </a:lnTo>
                <a:lnTo>
                  <a:pt x="5338" y="502"/>
                </a:lnTo>
                <a:lnTo>
                  <a:pt x="5332" y="510"/>
                </a:lnTo>
                <a:lnTo>
                  <a:pt x="5322" y="518"/>
                </a:lnTo>
                <a:lnTo>
                  <a:pt x="5312" y="524"/>
                </a:lnTo>
                <a:lnTo>
                  <a:pt x="5300" y="530"/>
                </a:lnTo>
                <a:lnTo>
                  <a:pt x="5288" y="534"/>
                </a:lnTo>
                <a:lnTo>
                  <a:pt x="5272" y="538"/>
                </a:lnTo>
                <a:lnTo>
                  <a:pt x="5256" y="540"/>
                </a:lnTo>
                <a:lnTo>
                  <a:pt x="5238" y="540"/>
                </a:lnTo>
                <a:lnTo>
                  <a:pt x="5238" y="540"/>
                </a:lnTo>
                <a:lnTo>
                  <a:pt x="4670" y="540"/>
                </a:lnTo>
                <a:lnTo>
                  <a:pt x="4670" y="540"/>
                </a:lnTo>
                <a:lnTo>
                  <a:pt x="4676" y="512"/>
                </a:lnTo>
                <a:lnTo>
                  <a:pt x="4680" y="496"/>
                </a:lnTo>
                <a:lnTo>
                  <a:pt x="4688" y="478"/>
                </a:lnTo>
                <a:lnTo>
                  <a:pt x="4696" y="462"/>
                </a:lnTo>
                <a:lnTo>
                  <a:pt x="4706" y="444"/>
                </a:lnTo>
                <a:lnTo>
                  <a:pt x="4718" y="428"/>
                </a:lnTo>
                <a:lnTo>
                  <a:pt x="4732" y="412"/>
                </a:lnTo>
                <a:lnTo>
                  <a:pt x="4750" y="396"/>
                </a:lnTo>
                <a:lnTo>
                  <a:pt x="4768" y="382"/>
                </a:lnTo>
                <a:lnTo>
                  <a:pt x="4790" y="368"/>
                </a:lnTo>
                <a:lnTo>
                  <a:pt x="4816" y="356"/>
                </a:lnTo>
                <a:lnTo>
                  <a:pt x="4844" y="348"/>
                </a:lnTo>
                <a:lnTo>
                  <a:pt x="4874" y="340"/>
                </a:lnTo>
                <a:lnTo>
                  <a:pt x="4908" y="336"/>
                </a:lnTo>
                <a:lnTo>
                  <a:pt x="4946" y="334"/>
                </a:lnTo>
                <a:lnTo>
                  <a:pt x="4946" y="334"/>
                </a:lnTo>
                <a:close/>
                <a:moveTo>
                  <a:pt x="3760" y="898"/>
                </a:moveTo>
                <a:lnTo>
                  <a:pt x="3760" y="898"/>
                </a:lnTo>
                <a:lnTo>
                  <a:pt x="3740" y="924"/>
                </a:lnTo>
                <a:lnTo>
                  <a:pt x="3730" y="932"/>
                </a:lnTo>
                <a:lnTo>
                  <a:pt x="3720" y="940"/>
                </a:lnTo>
                <a:lnTo>
                  <a:pt x="3712" y="946"/>
                </a:lnTo>
                <a:lnTo>
                  <a:pt x="3702" y="950"/>
                </a:lnTo>
                <a:lnTo>
                  <a:pt x="3694" y="952"/>
                </a:lnTo>
                <a:lnTo>
                  <a:pt x="3684" y="952"/>
                </a:lnTo>
                <a:lnTo>
                  <a:pt x="3684" y="952"/>
                </a:lnTo>
                <a:lnTo>
                  <a:pt x="3670" y="952"/>
                </a:lnTo>
                <a:lnTo>
                  <a:pt x="3660" y="948"/>
                </a:lnTo>
                <a:lnTo>
                  <a:pt x="3650" y="944"/>
                </a:lnTo>
                <a:lnTo>
                  <a:pt x="3642" y="938"/>
                </a:lnTo>
                <a:lnTo>
                  <a:pt x="3634" y="930"/>
                </a:lnTo>
                <a:lnTo>
                  <a:pt x="3624" y="920"/>
                </a:lnTo>
                <a:lnTo>
                  <a:pt x="3606" y="898"/>
                </a:lnTo>
                <a:lnTo>
                  <a:pt x="3606" y="898"/>
                </a:lnTo>
                <a:lnTo>
                  <a:pt x="3124" y="236"/>
                </a:lnTo>
                <a:lnTo>
                  <a:pt x="3124" y="236"/>
                </a:lnTo>
                <a:lnTo>
                  <a:pt x="3188" y="236"/>
                </a:lnTo>
                <a:lnTo>
                  <a:pt x="3188" y="236"/>
                </a:lnTo>
                <a:lnTo>
                  <a:pt x="3212" y="238"/>
                </a:lnTo>
                <a:lnTo>
                  <a:pt x="3232" y="240"/>
                </a:lnTo>
                <a:lnTo>
                  <a:pt x="3250" y="246"/>
                </a:lnTo>
                <a:lnTo>
                  <a:pt x="3264" y="254"/>
                </a:lnTo>
                <a:lnTo>
                  <a:pt x="3276" y="264"/>
                </a:lnTo>
                <a:lnTo>
                  <a:pt x="3286" y="274"/>
                </a:lnTo>
                <a:lnTo>
                  <a:pt x="3308" y="302"/>
                </a:lnTo>
                <a:lnTo>
                  <a:pt x="3308" y="302"/>
                </a:lnTo>
                <a:lnTo>
                  <a:pt x="3686" y="836"/>
                </a:lnTo>
                <a:lnTo>
                  <a:pt x="3686" y="836"/>
                </a:lnTo>
                <a:lnTo>
                  <a:pt x="4066" y="300"/>
                </a:lnTo>
                <a:lnTo>
                  <a:pt x="4066" y="300"/>
                </a:lnTo>
                <a:lnTo>
                  <a:pt x="4086" y="274"/>
                </a:lnTo>
                <a:lnTo>
                  <a:pt x="4098" y="262"/>
                </a:lnTo>
                <a:lnTo>
                  <a:pt x="4110" y="254"/>
                </a:lnTo>
                <a:lnTo>
                  <a:pt x="4124" y="246"/>
                </a:lnTo>
                <a:lnTo>
                  <a:pt x="4140" y="240"/>
                </a:lnTo>
                <a:lnTo>
                  <a:pt x="4160" y="238"/>
                </a:lnTo>
                <a:lnTo>
                  <a:pt x="4184" y="236"/>
                </a:lnTo>
                <a:lnTo>
                  <a:pt x="4184" y="236"/>
                </a:lnTo>
                <a:lnTo>
                  <a:pt x="4242" y="236"/>
                </a:lnTo>
                <a:lnTo>
                  <a:pt x="4242" y="236"/>
                </a:lnTo>
                <a:lnTo>
                  <a:pt x="3760" y="898"/>
                </a:lnTo>
                <a:lnTo>
                  <a:pt x="3760" y="898"/>
                </a:lnTo>
                <a:close/>
                <a:moveTo>
                  <a:pt x="1002" y="942"/>
                </a:moveTo>
                <a:lnTo>
                  <a:pt x="1002" y="942"/>
                </a:lnTo>
                <a:lnTo>
                  <a:pt x="986" y="940"/>
                </a:lnTo>
                <a:lnTo>
                  <a:pt x="972" y="938"/>
                </a:lnTo>
                <a:lnTo>
                  <a:pt x="960" y="932"/>
                </a:lnTo>
                <a:lnTo>
                  <a:pt x="948" y="926"/>
                </a:lnTo>
                <a:lnTo>
                  <a:pt x="938" y="916"/>
                </a:lnTo>
                <a:lnTo>
                  <a:pt x="932" y="904"/>
                </a:lnTo>
                <a:lnTo>
                  <a:pt x="926" y="890"/>
                </a:lnTo>
                <a:lnTo>
                  <a:pt x="922" y="874"/>
                </a:lnTo>
                <a:lnTo>
                  <a:pt x="906" y="796"/>
                </a:lnTo>
                <a:lnTo>
                  <a:pt x="906" y="796"/>
                </a:lnTo>
                <a:lnTo>
                  <a:pt x="894" y="816"/>
                </a:lnTo>
                <a:lnTo>
                  <a:pt x="876" y="838"/>
                </a:lnTo>
                <a:lnTo>
                  <a:pt x="850" y="862"/>
                </a:lnTo>
                <a:lnTo>
                  <a:pt x="836" y="874"/>
                </a:lnTo>
                <a:lnTo>
                  <a:pt x="818" y="886"/>
                </a:lnTo>
                <a:lnTo>
                  <a:pt x="798" y="898"/>
                </a:lnTo>
                <a:lnTo>
                  <a:pt x="778" y="908"/>
                </a:lnTo>
                <a:lnTo>
                  <a:pt x="754" y="918"/>
                </a:lnTo>
                <a:lnTo>
                  <a:pt x="728" y="926"/>
                </a:lnTo>
                <a:lnTo>
                  <a:pt x="700" y="932"/>
                </a:lnTo>
                <a:lnTo>
                  <a:pt x="670" y="938"/>
                </a:lnTo>
                <a:lnTo>
                  <a:pt x="638" y="940"/>
                </a:lnTo>
                <a:lnTo>
                  <a:pt x="604" y="942"/>
                </a:lnTo>
                <a:lnTo>
                  <a:pt x="604" y="942"/>
                </a:lnTo>
                <a:lnTo>
                  <a:pt x="384" y="942"/>
                </a:lnTo>
                <a:lnTo>
                  <a:pt x="384" y="942"/>
                </a:lnTo>
                <a:lnTo>
                  <a:pt x="356" y="942"/>
                </a:lnTo>
                <a:lnTo>
                  <a:pt x="330" y="940"/>
                </a:lnTo>
                <a:lnTo>
                  <a:pt x="306" y="936"/>
                </a:lnTo>
                <a:lnTo>
                  <a:pt x="282" y="932"/>
                </a:lnTo>
                <a:lnTo>
                  <a:pt x="258" y="928"/>
                </a:lnTo>
                <a:lnTo>
                  <a:pt x="238" y="922"/>
                </a:lnTo>
                <a:lnTo>
                  <a:pt x="198" y="908"/>
                </a:lnTo>
                <a:lnTo>
                  <a:pt x="162" y="890"/>
                </a:lnTo>
                <a:lnTo>
                  <a:pt x="130" y="870"/>
                </a:lnTo>
                <a:lnTo>
                  <a:pt x="104" y="846"/>
                </a:lnTo>
                <a:lnTo>
                  <a:pt x="80" y="822"/>
                </a:lnTo>
                <a:lnTo>
                  <a:pt x="60" y="794"/>
                </a:lnTo>
                <a:lnTo>
                  <a:pt x="42" y="766"/>
                </a:lnTo>
                <a:lnTo>
                  <a:pt x="28" y="738"/>
                </a:lnTo>
                <a:lnTo>
                  <a:pt x="18" y="708"/>
                </a:lnTo>
                <a:lnTo>
                  <a:pt x="10" y="678"/>
                </a:lnTo>
                <a:lnTo>
                  <a:pt x="4" y="648"/>
                </a:lnTo>
                <a:lnTo>
                  <a:pt x="2" y="618"/>
                </a:lnTo>
                <a:lnTo>
                  <a:pt x="0" y="590"/>
                </a:lnTo>
                <a:lnTo>
                  <a:pt x="0" y="590"/>
                </a:lnTo>
                <a:lnTo>
                  <a:pt x="2" y="558"/>
                </a:lnTo>
                <a:lnTo>
                  <a:pt x="4" y="526"/>
                </a:lnTo>
                <a:lnTo>
                  <a:pt x="12" y="494"/>
                </a:lnTo>
                <a:lnTo>
                  <a:pt x="20" y="462"/>
                </a:lnTo>
                <a:lnTo>
                  <a:pt x="32" y="432"/>
                </a:lnTo>
                <a:lnTo>
                  <a:pt x="46" y="404"/>
                </a:lnTo>
                <a:lnTo>
                  <a:pt x="64" y="376"/>
                </a:lnTo>
                <a:lnTo>
                  <a:pt x="86" y="350"/>
                </a:lnTo>
                <a:lnTo>
                  <a:pt x="110" y="326"/>
                </a:lnTo>
                <a:lnTo>
                  <a:pt x="138" y="304"/>
                </a:lnTo>
                <a:lnTo>
                  <a:pt x="170" y="284"/>
                </a:lnTo>
                <a:lnTo>
                  <a:pt x="204" y="268"/>
                </a:lnTo>
                <a:lnTo>
                  <a:pt x="244" y="254"/>
                </a:lnTo>
                <a:lnTo>
                  <a:pt x="286" y="244"/>
                </a:lnTo>
                <a:lnTo>
                  <a:pt x="332" y="238"/>
                </a:lnTo>
                <a:lnTo>
                  <a:pt x="384" y="236"/>
                </a:lnTo>
                <a:lnTo>
                  <a:pt x="384" y="236"/>
                </a:lnTo>
                <a:lnTo>
                  <a:pt x="604" y="236"/>
                </a:lnTo>
                <a:lnTo>
                  <a:pt x="604" y="236"/>
                </a:lnTo>
                <a:lnTo>
                  <a:pt x="642" y="238"/>
                </a:lnTo>
                <a:lnTo>
                  <a:pt x="680" y="242"/>
                </a:lnTo>
                <a:lnTo>
                  <a:pt x="714" y="248"/>
                </a:lnTo>
                <a:lnTo>
                  <a:pt x="746" y="258"/>
                </a:lnTo>
                <a:lnTo>
                  <a:pt x="776" y="270"/>
                </a:lnTo>
                <a:lnTo>
                  <a:pt x="804" y="284"/>
                </a:lnTo>
                <a:lnTo>
                  <a:pt x="830" y="300"/>
                </a:lnTo>
                <a:lnTo>
                  <a:pt x="854" y="318"/>
                </a:lnTo>
                <a:lnTo>
                  <a:pt x="876" y="338"/>
                </a:lnTo>
                <a:lnTo>
                  <a:pt x="894" y="358"/>
                </a:lnTo>
                <a:lnTo>
                  <a:pt x="912" y="382"/>
                </a:lnTo>
                <a:lnTo>
                  <a:pt x="926" y="406"/>
                </a:lnTo>
                <a:lnTo>
                  <a:pt x="940" y="432"/>
                </a:lnTo>
                <a:lnTo>
                  <a:pt x="950" y="458"/>
                </a:lnTo>
                <a:lnTo>
                  <a:pt x="958" y="484"/>
                </a:lnTo>
                <a:lnTo>
                  <a:pt x="966" y="514"/>
                </a:lnTo>
                <a:lnTo>
                  <a:pt x="966" y="514"/>
                </a:lnTo>
                <a:lnTo>
                  <a:pt x="1046" y="942"/>
                </a:lnTo>
                <a:lnTo>
                  <a:pt x="1046" y="942"/>
                </a:lnTo>
                <a:lnTo>
                  <a:pt x="1002" y="942"/>
                </a:lnTo>
                <a:lnTo>
                  <a:pt x="1002" y="942"/>
                </a:lnTo>
                <a:close/>
                <a:moveTo>
                  <a:pt x="580" y="334"/>
                </a:moveTo>
                <a:lnTo>
                  <a:pt x="580" y="334"/>
                </a:lnTo>
                <a:lnTo>
                  <a:pt x="392" y="334"/>
                </a:lnTo>
                <a:lnTo>
                  <a:pt x="392" y="334"/>
                </a:lnTo>
                <a:lnTo>
                  <a:pt x="354" y="336"/>
                </a:lnTo>
                <a:lnTo>
                  <a:pt x="318" y="340"/>
                </a:lnTo>
                <a:lnTo>
                  <a:pt x="286" y="348"/>
                </a:lnTo>
                <a:lnTo>
                  <a:pt x="258" y="358"/>
                </a:lnTo>
                <a:lnTo>
                  <a:pt x="232" y="370"/>
                </a:lnTo>
                <a:lnTo>
                  <a:pt x="210" y="384"/>
                </a:lnTo>
                <a:lnTo>
                  <a:pt x="188" y="400"/>
                </a:lnTo>
                <a:lnTo>
                  <a:pt x="170" y="416"/>
                </a:lnTo>
                <a:lnTo>
                  <a:pt x="156" y="436"/>
                </a:lnTo>
                <a:lnTo>
                  <a:pt x="142" y="456"/>
                </a:lnTo>
                <a:lnTo>
                  <a:pt x="132" y="476"/>
                </a:lnTo>
                <a:lnTo>
                  <a:pt x="122" y="498"/>
                </a:lnTo>
                <a:lnTo>
                  <a:pt x="116" y="520"/>
                </a:lnTo>
                <a:lnTo>
                  <a:pt x="112" y="544"/>
                </a:lnTo>
                <a:lnTo>
                  <a:pt x="110" y="566"/>
                </a:lnTo>
                <a:lnTo>
                  <a:pt x="108" y="590"/>
                </a:lnTo>
                <a:lnTo>
                  <a:pt x="108" y="590"/>
                </a:lnTo>
                <a:lnTo>
                  <a:pt x="110" y="612"/>
                </a:lnTo>
                <a:lnTo>
                  <a:pt x="112" y="636"/>
                </a:lnTo>
                <a:lnTo>
                  <a:pt x="116" y="658"/>
                </a:lnTo>
                <a:lnTo>
                  <a:pt x="122" y="680"/>
                </a:lnTo>
                <a:lnTo>
                  <a:pt x="132" y="702"/>
                </a:lnTo>
                <a:lnTo>
                  <a:pt x="142" y="724"/>
                </a:lnTo>
                <a:lnTo>
                  <a:pt x="156" y="744"/>
                </a:lnTo>
                <a:lnTo>
                  <a:pt x="170" y="762"/>
                </a:lnTo>
                <a:lnTo>
                  <a:pt x="188" y="780"/>
                </a:lnTo>
                <a:lnTo>
                  <a:pt x="210" y="796"/>
                </a:lnTo>
                <a:lnTo>
                  <a:pt x="232" y="810"/>
                </a:lnTo>
                <a:lnTo>
                  <a:pt x="258" y="822"/>
                </a:lnTo>
                <a:lnTo>
                  <a:pt x="286" y="830"/>
                </a:lnTo>
                <a:lnTo>
                  <a:pt x="318" y="838"/>
                </a:lnTo>
                <a:lnTo>
                  <a:pt x="354" y="842"/>
                </a:lnTo>
                <a:lnTo>
                  <a:pt x="392" y="844"/>
                </a:lnTo>
                <a:lnTo>
                  <a:pt x="392" y="844"/>
                </a:lnTo>
                <a:lnTo>
                  <a:pt x="580" y="844"/>
                </a:lnTo>
                <a:lnTo>
                  <a:pt x="580" y="844"/>
                </a:lnTo>
                <a:lnTo>
                  <a:pt x="618" y="842"/>
                </a:lnTo>
                <a:lnTo>
                  <a:pt x="654" y="838"/>
                </a:lnTo>
                <a:lnTo>
                  <a:pt x="688" y="830"/>
                </a:lnTo>
                <a:lnTo>
                  <a:pt x="716" y="820"/>
                </a:lnTo>
                <a:lnTo>
                  <a:pt x="744" y="808"/>
                </a:lnTo>
                <a:lnTo>
                  <a:pt x="766" y="794"/>
                </a:lnTo>
                <a:lnTo>
                  <a:pt x="786" y="778"/>
                </a:lnTo>
                <a:lnTo>
                  <a:pt x="804" y="760"/>
                </a:lnTo>
                <a:lnTo>
                  <a:pt x="820" y="740"/>
                </a:lnTo>
                <a:lnTo>
                  <a:pt x="832" y="720"/>
                </a:lnTo>
                <a:lnTo>
                  <a:pt x="842" y="700"/>
                </a:lnTo>
                <a:lnTo>
                  <a:pt x="850" y="678"/>
                </a:lnTo>
                <a:lnTo>
                  <a:pt x="856" y="656"/>
                </a:lnTo>
                <a:lnTo>
                  <a:pt x="860" y="634"/>
                </a:lnTo>
                <a:lnTo>
                  <a:pt x="864" y="610"/>
                </a:lnTo>
                <a:lnTo>
                  <a:pt x="864" y="590"/>
                </a:lnTo>
                <a:lnTo>
                  <a:pt x="864" y="590"/>
                </a:lnTo>
                <a:lnTo>
                  <a:pt x="864" y="570"/>
                </a:lnTo>
                <a:lnTo>
                  <a:pt x="862" y="548"/>
                </a:lnTo>
                <a:lnTo>
                  <a:pt x="858" y="528"/>
                </a:lnTo>
                <a:lnTo>
                  <a:pt x="852" y="506"/>
                </a:lnTo>
                <a:lnTo>
                  <a:pt x="844" y="484"/>
                </a:lnTo>
                <a:lnTo>
                  <a:pt x="834" y="464"/>
                </a:lnTo>
                <a:lnTo>
                  <a:pt x="822" y="444"/>
                </a:lnTo>
                <a:lnTo>
                  <a:pt x="806" y="424"/>
                </a:lnTo>
                <a:lnTo>
                  <a:pt x="790" y="406"/>
                </a:lnTo>
                <a:lnTo>
                  <a:pt x="770" y="388"/>
                </a:lnTo>
                <a:lnTo>
                  <a:pt x="746" y="372"/>
                </a:lnTo>
                <a:lnTo>
                  <a:pt x="720" y="360"/>
                </a:lnTo>
                <a:lnTo>
                  <a:pt x="690" y="350"/>
                </a:lnTo>
                <a:lnTo>
                  <a:pt x="656" y="342"/>
                </a:lnTo>
                <a:lnTo>
                  <a:pt x="620" y="336"/>
                </a:lnTo>
                <a:lnTo>
                  <a:pt x="580" y="334"/>
                </a:lnTo>
                <a:lnTo>
                  <a:pt x="580" y="334"/>
                </a:lnTo>
                <a:close/>
                <a:moveTo>
                  <a:pt x="4384" y="156"/>
                </a:moveTo>
                <a:lnTo>
                  <a:pt x="4384" y="156"/>
                </a:lnTo>
                <a:lnTo>
                  <a:pt x="4394" y="154"/>
                </a:lnTo>
                <a:lnTo>
                  <a:pt x="4404" y="152"/>
                </a:lnTo>
                <a:lnTo>
                  <a:pt x="4414" y="148"/>
                </a:lnTo>
                <a:lnTo>
                  <a:pt x="4422" y="142"/>
                </a:lnTo>
                <a:lnTo>
                  <a:pt x="4430" y="134"/>
                </a:lnTo>
                <a:lnTo>
                  <a:pt x="4434" y="124"/>
                </a:lnTo>
                <a:lnTo>
                  <a:pt x="4438" y="112"/>
                </a:lnTo>
                <a:lnTo>
                  <a:pt x="4438" y="100"/>
                </a:lnTo>
                <a:lnTo>
                  <a:pt x="4438" y="100"/>
                </a:lnTo>
                <a:lnTo>
                  <a:pt x="4438" y="76"/>
                </a:lnTo>
                <a:lnTo>
                  <a:pt x="4438" y="76"/>
                </a:lnTo>
                <a:lnTo>
                  <a:pt x="4438" y="64"/>
                </a:lnTo>
                <a:lnTo>
                  <a:pt x="4434" y="52"/>
                </a:lnTo>
                <a:lnTo>
                  <a:pt x="4430" y="42"/>
                </a:lnTo>
                <a:lnTo>
                  <a:pt x="4422" y="34"/>
                </a:lnTo>
                <a:lnTo>
                  <a:pt x="4414" y="28"/>
                </a:lnTo>
                <a:lnTo>
                  <a:pt x="4404" y="24"/>
                </a:lnTo>
                <a:lnTo>
                  <a:pt x="4394" y="22"/>
                </a:lnTo>
                <a:lnTo>
                  <a:pt x="4384" y="20"/>
                </a:lnTo>
                <a:lnTo>
                  <a:pt x="4384" y="20"/>
                </a:lnTo>
                <a:lnTo>
                  <a:pt x="4372" y="22"/>
                </a:lnTo>
                <a:lnTo>
                  <a:pt x="4362" y="24"/>
                </a:lnTo>
                <a:lnTo>
                  <a:pt x="4352" y="28"/>
                </a:lnTo>
                <a:lnTo>
                  <a:pt x="4344" y="34"/>
                </a:lnTo>
                <a:lnTo>
                  <a:pt x="4338" y="42"/>
                </a:lnTo>
                <a:lnTo>
                  <a:pt x="4332" y="52"/>
                </a:lnTo>
                <a:lnTo>
                  <a:pt x="4328" y="64"/>
                </a:lnTo>
                <a:lnTo>
                  <a:pt x="4328" y="76"/>
                </a:lnTo>
                <a:lnTo>
                  <a:pt x="4328" y="76"/>
                </a:lnTo>
                <a:lnTo>
                  <a:pt x="4328" y="100"/>
                </a:lnTo>
                <a:lnTo>
                  <a:pt x="4328" y="100"/>
                </a:lnTo>
                <a:lnTo>
                  <a:pt x="4328" y="112"/>
                </a:lnTo>
                <a:lnTo>
                  <a:pt x="4332" y="124"/>
                </a:lnTo>
                <a:lnTo>
                  <a:pt x="4336" y="134"/>
                </a:lnTo>
                <a:lnTo>
                  <a:pt x="4344" y="142"/>
                </a:lnTo>
                <a:lnTo>
                  <a:pt x="4352" y="148"/>
                </a:lnTo>
                <a:lnTo>
                  <a:pt x="4362" y="152"/>
                </a:lnTo>
                <a:lnTo>
                  <a:pt x="4372" y="154"/>
                </a:lnTo>
                <a:lnTo>
                  <a:pt x="4384" y="156"/>
                </a:lnTo>
                <a:lnTo>
                  <a:pt x="4384" y="156"/>
                </a:lnTo>
                <a:close/>
                <a:moveTo>
                  <a:pt x="4328" y="236"/>
                </a:moveTo>
                <a:lnTo>
                  <a:pt x="4328" y="236"/>
                </a:lnTo>
                <a:lnTo>
                  <a:pt x="4354" y="236"/>
                </a:lnTo>
                <a:lnTo>
                  <a:pt x="4354" y="236"/>
                </a:lnTo>
                <a:lnTo>
                  <a:pt x="4372" y="238"/>
                </a:lnTo>
                <a:lnTo>
                  <a:pt x="4388" y="242"/>
                </a:lnTo>
                <a:lnTo>
                  <a:pt x="4402" y="248"/>
                </a:lnTo>
                <a:lnTo>
                  <a:pt x="4414" y="256"/>
                </a:lnTo>
                <a:lnTo>
                  <a:pt x="4424" y="268"/>
                </a:lnTo>
                <a:lnTo>
                  <a:pt x="4432" y="284"/>
                </a:lnTo>
                <a:lnTo>
                  <a:pt x="4436" y="304"/>
                </a:lnTo>
                <a:lnTo>
                  <a:pt x="4438" y="328"/>
                </a:lnTo>
                <a:lnTo>
                  <a:pt x="4438" y="328"/>
                </a:lnTo>
                <a:lnTo>
                  <a:pt x="4438" y="942"/>
                </a:lnTo>
                <a:lnTo>
                  <a:pt x="4438" y="942"/>
                </a:lnTo>
                <a:lnTo>
                  <a:pt x="4410" y="942"/>
                </a:lnTo>
                <a:lnTo>
                  <a:pt x="4410" y="942"/>
                </a:lnTo>
                <a:lnTo>
                  <a:pt x="4390" y="940"/>
                </a:lnTo>
                <a:lnTo>
                  <a:pt x="4374" y="936"/>
                </a:lnTo>
                <a:lnTo>
                  <a:pt x="4360" y="930"/>
                </a:lnTo>
                <a:lnTo>
                  <a:pt x="4348" y="920"/>
                </a:lnTo>
                <a:lnTo>
                  <a:pt x="4340" y="908"/>
                </a:lnTo>
                <a:lnTo>
                  <a:pt x="4334" y="892"/>
                </a:lnTo>
                <a:lnTo>
                  <a:pt x="4330" y="874"/>
                </a:lnTo>
                <a:lnTo>
                  <a:pt x="4328" y="852"/>
                </a:lnTo>
                <a:lnTo>
                  <a:pt x="4328" y="852"/>
                </a:lnTo>
                <a:lnTo>
                  <a:pt x="4328" y="236"/>
                </a:lnTo>
                <a:lnTo>
                  <a:pt x="4328" y="236"/>
                </a:lnTo>
                <a:close/>
                <a:moveTo>
                  <a:pt x="1210" y="328"/>
                </a:moveTo>
                <a:lnTo>
                  <a:pt x="1210" y="328"/>
                </a:lnTo>
                <a:lnTo>
                  <a:pt x="1230" y="312"/>
                </a:lnTo>
                <a:lnTo>
                  <a:pt x="1252" y="296"/>
                </a:lnTo>
                <a:lnTo>
                  <a:pt x="1280" y="280"/>
                </a:lnTo>
                <a:lnTo>
                  <a:pt x="1310" y="266"/>
                </a:lnTo>
                <a:lnTo>
                  <a:pt x="1344" y="254"/>
                </a:lnTo>
                <a:lnTo>
                  <a:pt x="1382" y="244"/>
                </a:lnTo>
                <a:lnTo>
                  <a:pt x="1424" y="238"/>
                </a:lnTo>
                <a:lnTo>
                  <a:pt x="1472" y="236"/>
                </a:lnTo>
                <a:lnTo>
                  <a:pt x="1472" y="236"/>
                </a:lnTo>
                <a:lnTo>
                  <a:pt x="1692" y="236"/>
                </a:lnTo>
                <a:lnTo>
                  <a:pt x="1692" y="236"/>
                </a:lnTo>
                <a:lnTo>
                  <a:pt x="1718" y="238"/>
                </a:lnTo>
                <a:lnTo>
                  <a:pt x="1744" y="238"/>
                </a:lnTo>
                <a:lnTo>
                  <a:pt x="1770" y="242"/>
                </a:lnTo>
                <a:lnTo>
                  <a:pt x="1794" y="246"/>
                </a:lnTo>
                <a:lnTo>
                  <a:pt x="1816" y="250"/>
                </a:lnTo>
                <a:lnTo>
                  <a:pt x="1838" y="256"/>
                </a:lnTo>
                <a:lnTo>
                  <a:pt x="1878" y="270"/>
                </a:lnTo>
                <a:lnTo>
                  <a:pt x="1912" y="288"/>
                </a:lnTo>
                <a:lnTo>
                  <a:pt x="1944" y="308"/>
                </a:lnTo>
                <a:lnTo>
                  <a:pt x="1972" y="332"/>
                </a:lnTo>
                <a:lnTo>
                  <a:pt x="1996" y="356"/>
                </a:lnTo>
                <a:lnTo>
                  <a:pt x="2016" y="384"/>
                </a:lnTo>
                <a:lnTo>
                  <a:pt x="2032" y="412"/>
                </a:lnTo>
                <a:lnTo>
                  <a:pt x="2046" y="440"/>
                </a:lnTo>
                <a:lnTo>
                  <a:pt x="2058" y="470"/>
                </a:lnTo>
                <a:lnTo>
                  <a:pt x="2066" y="500"/>
                </a:lnTo>
                <a:lnTo>
                  <a:pt x="2070" y="530"/>
                </a:lnTo>
                <a:lnTo>
                  <a:pt x="2074" y="560"/>
                </a:lnTo>
                <a:lnTo>
                  <a:pt x="2074" y="590"/>
                </a:lnTo>
                <a:lnTo>
                  <a:pt x="2074" y="590"/>
                </a:lnTo>
                <a:lnTo>
                  <a:pt x="2074" y="620"/>
                </a:lnTo>
                <a:lnTo>
                  <a:pt x="2070" y="652"/>
                </a:lnTo>
                <a:lnTo>
                  <a:pt x="2064" y="684"/>
                </a:lnTo>
                <a:lnTo>
                  <a:pt x="2054" y="716"/>
                </a:lnTo>
                <a:lnTo>
                  <a:pt x="2042" y="746"/>
                </a:lnTo>
                <a:lnTo>
                  <a:pt x="2028" y="774"/>
                </a:lnTo>
                <a:lnTo>
                  <a:pt x="2010" y="802"/>
                </a:lnTo>
                <a:lnTo>
                  <a:pt x="1988" y="828"/>
                </a:lnTo>
                <a:lnTo>
                  <a:pt x="1964" y="852"/>
                </a:lnTo>
                <a:lnTo>
                  <a:pt x="1936" y="874"/>
                </a:lnTo>
                <a:lnTo>
                  <a:pt x="1906" y="894"/>
                </a:lnTo>
                <a:lnTo>
                  <a:pt x="1870" y="910"/>
                </a:lnTo>
                <a:lnTo>
                  <a:pt x="1832" y="924"/>
                </a:lnTo>
                <a:lnTo>
                  <a:pt x="1788" y="934"/>
                </a:lnTo>
                <a:lnTo>
                  <a:pt x="1742" y="940"/>
                </a:lnTo>
                <a:lnTo>
                  <a:pt x="1692" y="942"/>
                </a:lnTo>
                <a:lnTo>
                  <a:pt x="1692" y="942"/>
                </a:lnTo>
                <a:lnTo>
                  <a:pt x="1472" y="942"/>
                </a:lnTo>
                <a:lnTo>
                  <a:pt x="1472" y="942"/>
                </a:lnTo>
                <a:lnTo>
                  <a:pt x="1432" y="940"/>
                </a:lnTo>
                <a:lnTo>
                  <a:pt x="1394" y="936"/>
                </a:lnTo>
                <a:lnTo>
                  <a:pt x="1358" y="928"/>
                </a:lnTo>
                <a:lnTo>
                  <a:pt x="1324" y="916"/>
                </a:lnTo>
                <a:lnTo>
                  <a:pt x="1290" y="904"/>
                </a:lnTo>
                <a:lnTo>
                  <a:pt x="1260" y="886"/>
                </a:lnTo>
                <a:lnTo>
                  <a:pt x="1232" y="868"/>
                </a:lnTo>
                <a:lnTo>
                  <a:pt x="1206" y="846"/>
                </a:lnTo>
                <a:lnTo>
                  <a:pt x="1184" y="822"/>
                </a:lnTo>
                <a:lnTo>
                  <a:pt x="1162" y="796"/>
                </a:lnTo>
                <a:lnTo>
                  <a:pt x="1144" y="766"/>
                </a:lnTo>
                <a:lnTo>
                  <a:pt x="1130" y="734"/>
                </a:lnTo>
                <a:lnTo>
                  <a:pt x="1118" y="702"/>
                </a:lnTo>
                <a:lnTo>
                  <a:pt x="1110" y="666"/>
                </a:lnTo>
                <a:lnTo>
                  <a:pt x="1104" y="628"/>
                </a:lnTo>
                <a:lnTo>
                  <a:pt x="1102" y="590"/>
                </a:lnTo>
                <a:lnTo>
                  <a:pt x="1102" y="590"/>
                </a:lnTo>
                <a:lnTo>
                  <a:pt x="1102" y="0"/>
                </a:lnTo>
                <a:lnTo>
                  <a:pt x="1102" y="0"/>
                </a:lnTo>
                <a:lnTo>
                  <a:pt x="1136" y="0"/>
                </a:lnTo>
                <a:lnTo>
                  <a:pt x="1136" y="0"/>
                </a:lnTo>
                <a:lnTo>
                  <a:pt x="1154" y="0"/>
                </a:lnTo>
                <a:lnTo>
                  <a:pt x="1168" y="4"/>
                </a:lnTo>
                <a:lnTo>
                  <a:pt x="1180" y="10"/>
                </a:lnTo>
                <a:lnTo>
                  <a:pt x="1192" y="18"/>
                </a:lnTo>
                <a:lnTo>
                  <a:pt x="1200" y="28"/>
                </a:lnTo>
                <a:lnTo>
                  <a:pt x="1206" y="40"/>
                </a:lnTo>
                <a:lnTo>
                  <a:pt x="1210" y="54"/>
                </a:lnTo>
                <a:lnTo>
                  <a:pt x="1210" y="70"/>
                </a:lnTo>
                <a:lnTo>
                  <a:pt x="1210" y="70"/>
                </a:lnTo>
                <a:lnTo>
                  <a:pt x="1210" y="328"/>
                </a:lnTo>
                <a:lnTo>
                  <a:pt x="1210" y="328"/>
                </a:lnTo>
                <a:close/>
                <a:moveTo>
                  <a:pt x="1496" y="844"/>
                </a:moveTo>
                <a:lnTo>
                  <a:pt x="1496" y="844"/>
                </a:lnTo>
                <a:lnTo>
                  <a:pt x="1684" y="844"/>
                </a:lnTo>
                <a:lnTo>
                  <a:pt x="1684" y="844"/>
                </a:lnTo>
                <a:lnTo>
                  <a:pt x="1722" y="842"/>
                </a:lnTo>
                <a:lnTo>
                  <a:pt x="1756" y="838"/>
                </a:lnTo>
                <a:lnTo>
                  <a:pt x="1788" y="830"/>
                </a:lnTo>
                <a:lnTo>
                  <a:pt x="1816" y="820"/>
                </a:lnTo>
                <a:lnTo>
                  <a:pt x="1842" y="810"/>
                </a:lnTo>
                <a:lnTo>
                  <a:pt x="1866" y="796"/>
                </a:lnTo>
                <a:lnTo>
                  <a:pt x="1886" y="780"/>
                </a:lnTo>
                <a:lnTo>
                  <a:pt x="1904" y="762"/>
                </a:lnTo>
                <a:lnTo>
                  <a:pt x="1920" y="742"/>
                </a:lnTo>
                <a:lnTo>
                  <a:pt x="1932" y="722"/>
                </a:lnTo>
                <a:lnTo>
                  <a:pt x="1944" y="702"/>
                </a:lnTo>
                <a:lnTo>
                  <a:pt x="1952" y="680"/>
                </a:lnTo>
                <a:lnTo>
                  <a:pt x="1958" y="658"/>
                </a:lnTo>
                <a:lnTo>
                  <a:pt x="1964" y="634"/>
                </a:lnTo>
                <a:lnTo>
                  <a:pt x="1966" y="612"/>
                </a:lnTo>
                <a:lnTo>
                  <a:pt x="1966" y="590"/>
                </a:lnTo>
                <a:lnTo>
                  <a:pt x="1966" y="590"/>
                </a:lnTo>
                <a:lnTo>
                  <a:pt x="1966" y="566"/>
                </a:lnTo>
                <a:lnTo>
                  <a:pt x="1964" y="544"/>
                </a:lnTo>
                <a:lnTo>
                  <a:pt x="1958" y="520"/>
                </a:lnTo>
                <a:lnTo>
                  <a:pt x="1952" y="498"/>
                </a:lnTo>
                <a:lnTo>
                  <a:pt x="1944" y="476"/>
                </a:lnTo>
                <a:lnTo>
                  <a:pt x="1932" y="456"/>
                </a:lnTo>
                <a:lnTo>
                  <a:pt x="1920" y="436"/>
                </a:lnTo>
                <a:lnTo>
                  <a:pt x="1904" y="416"/>
                </a:lnTo>
                <a:lnTo>
                  <a:pt x="1886" y="398"/>
                </a:lnTo>
                <a:lnTo>
                  <a:pt x="1866" y="382"/>
                </a:lnTo>
                <a:lnTo>
                  <a:pt x="1842" y="370"/>
                </a:lnTo>
                <a:lnTo>
                  <a:pt x="1816" y="358"/>
                </a:lnTo>
                <a:lnTo>
                  <a:pt x="1788" y="348"/>
                </a:lnTo>
                <a:lnTo>
                  <a:pt x="1756" y="340"/>
                </a:lnTo>
                <a:lnTo>
                  <a:pt x="1722" y="336"/>
                </a:lnTo>
                <a:lnTo>
                  <a:pt x="1684" y="334"/>
                </a:lnTo>
                <a:lnTo>
                  <a:pt x="1684" y="334"/>
                </a:lnTo>
                <a:lnTo>
                  <a:pt x="1496" y="334"/>
                </a:lnTo>
                <a:lnTo>
                  <a:pt x="1496" y="334"/>
                </a:lnTo>
                <a:lnTo>
                  <a:pt x="1456" y="336"/>
                </a:lnTo>
                <a:lnTo>
                  <a:pt x="1420" y="340"/>
                </a:lnTo>
                <a:lnTo>
                  <a:pt x="1388" y="348"/>
                </a:lnTo>
                <a:lnTo>
                  <a:pt x="1358" y="358"/>
                </a:lnTo>
                <a:lnTo>
                  <a:pt x="1332" y="370"/>
                </a:lnTo>
                <a:lnTo>
                  <a:pt x="1308" y="384"/>
                </a:lnTo>
                <a:lnTo>
                  <a:pt x="1288" y="402"/>
                </a:lnTo>
                <a:lnTo>
                  <a:pt x="1270" y="418"/>
                </a:lnTo>
                <a:lnTo>
                  <a:pt x="1256" y="438"/>
                </a:lnTo>
                <a:lnTo>
                  <a:pt x="1242" y="458"/>
                </a:lnTo>
                <a:lnTo>
                  <a:pt x="1232" y="480"/>
                </a:lnTo>
                <a:lnTo>
                  <a:pt x="1224" y="500"/>
                </a:lnTo>
                <a:lnTo>
                  <a:pt x="1218" y="524"/>
                </a:lnTo>
                <a:lnTo>
                  <a:pt x="1214" y="546"/>
                </a:lnTo>
                <a:lnTo>
                  <a:pt x="1212" y="568"/>
                </a:lnTo>
                <a:lnTo>
                  <a:pt x="1210" y="590"/>
                </a:lnTo>
                <a:lnTo>
                  <a:pt x="1210" y="590"/>
                </a:lnTo>
                <a:lnTo>
                  <a:pt x="1212" y="608"/>
                </a:lnTo>
                <a:lnTo>
                  <a:pt x="1214" y="630"/>
                </a:lnTo>
                <a:lnTo>
                  <a:pt x="1218" y="650"/>
                </a:lnTo>
                <a:lnTo>
                  <a:pt x="1224" y="672"/>
                </a:lnTo>
                <a:lnTo>
                  <a:pt x="1232" y="694"/>
                </a:lnTo>
                <a:lnTo>
                  <a:pt x="1242" y="714"/>
                </a:lnTo>
                <a:lnTo>
                  <a:pt x="1254" y="736"/>
                </a:lnTo>
                <a:lnTo>
                  <a:pt x="1268" y="754"/>
                </a:lnTo>
                <a:lnTo>
                  <a:pt x="1286" y="774"/>
                </a:lnTo>
                <a:lnTo>
                  <a:pt x="1306" y="790"/>
                </a:lnTo>
                <a:lnTo>
                  <a:pt x="1328" y="806"/>
                </a:lnTo>
                <a:lnTo>
                  <a:pt x="1356" y="818"/>
                </a:lnTo>
                <a:lnTo>
                  <a:pt x="1384" y="830"/>
                </a:lnTo>
                <a:lnTo>
                  <a:pt x="1418" y="838"/>
                </a:lnTo>
                <a:lnTo>
                  <a:pt x="1456" y="842"/>
                </a:lnTo>
                <a:lnTo>
                  <a:pt x="1496" y="844"/>
                </a:lnTo>
                <a:lnTo>
                  <a:pt x="1496" y="844"/>
                </a:lnTo>
                <a:close/>
                <a:moveTo>
                  <a:pt x="2294" y="328"/>
                </a:moveTo>
                <a:lnTo>
                  <a:pt x="2294" y="328"/>
                </a:lnTo>
                <a:lnTo>
                  <a:pt x="2312" y="312"/>
                </a:lnTo>
                <a:lnTo>
                  <a:pt x="2336" y="296"/>
                </a:lnTo>
                <a:lnTo>
                  <a:pt x="2362" y="280"/>
                </a:lnTo>
                <a:lnTo>
                  <a:pt x="2392" y="266"/>
                </a:lnTo>
                <a:lnTo>
                  <a:pt x="2426" y="254"/>
                </a:lnTo>
                <a:lnTo>
                  <a:pt x="2464" y="244"/>
                </a:lnTo>
                <a:lnTo>
                  <a:pt x="2506" y="238"/>
                </a:lnTo>
                <a:lnTo>
                  <a:pt x="2554" y="236"/>
                </a:lnTo>
                <a:lnTo>
                  <a:pt x="2554" y="236"/>
                </a:lnTo>
                <a:lnTo>
                  <a:pt x="2774" y="236"/>
                </a:lnTo>
                <a:lnTo>
                  <a:pt x="2774" y="236"/>
                </a:lnTo>
                <a:lnTo>
                  <a:pt x="2800" y="238"/>
                </a:lnTo>
                <a:lnTo>
                  <a:pt x="2828" y="238"/>
                </a:lnTo>
                <a:lnTo>
                  <a:pt x="2852" y="242"/>
                </a:lnTo>
                <a:lnTo>
                  <a:pt x="2876" y="246"/>
                </a:lnTo>
                <a:lnTo>
                  <a:pt x="2898" y="250"/>
                </a:lnTo>
                <a:lnTo>
                  <a:pt x="2920" y="256"/>
                </a:lnTo>
                <a:lnTo>
                  <a:pt x="2960" y="270"/>
                </a:lnTo>
                <a:lnTo>
                  <a:pt x="2996" y="288"/>
                </a:lnTo>
                <a:lnTo>
                  <a:pt x="3026" y="308"/>
                </a:lnTo>
                <a:lnTo>
                  <a:pt x="3054" y="332"/>
                </a:lnTo>
                <a:lnTo>
                  <a:pt x="3078" y="356"/>
                </a:lnTo>
                <a:lnTo>
                  <a:pt x="3098" y="384"/>
                </a:lnTo>
                <a:lnTo>
                  <a:pt x="3114" y="412"/>
                </a:lnTo>
                <a:lnTo>
                  <a:pt x="3128" y="440"/>
                </a:lnTo>
                <a:lnTo>
                  <a:pt x="3140" y="470"/>
                </a:lnTo>
                <a:lnTo>
                  <a:pt x="3148" y="500"/>
                </a:lnTo>
                <a:lnTo>
                  <a:pt x="3152" y="530"/>
                </a:lnTo>
                <a:lnTo>
                  <a:pt x="3156" y="560"/>
                </a:lnTo>
                <a:lnTo>
                  <a:pt x="3158" y="590"/>
                </a:lnTo>
                <a:lnTo>
                  <a:pt x="3158" y="590"/>
                </a:lnTo>
                <a:lnTo>
                  <a:pt x="3156" y="620"/>
                </a:lnTo>
                <a:lnTo>
                  <a:pt x="3152" y="652"/>
                </a:lnTo>
                <a:lnTo>
                  <a:pt x="3146" y="684"/>
                </a:lnTo>
                <a:lnTo>
                  <a:pt x="3136" y="716"/>
                </a:lnTo>
                <a:lnTo>
                  <a:pt x="3126" y="746"/>
                </a:lnTo>
                <a:lnTo>
                  <a:pt x="3110" y="774"/>
                </a:lnTo>
                <a:lnTo>
                  <a:pt x="3092" y="802"/>
                </a:lnTo>
                <a:lnTo>
                  <a:pt x="3072" y="828"/>
                </a:lnTo>
                <a:lnTo>
                  <a:pt x="3046" y="852"/>
                </a:lnTo>
                <a:lnTo>
                  <a:pt x="3018" y="874"/>
                </a:lnTo>
                <a:lnTo>
                  <a:pt x="2988" y="894"/>
                </a:lnTo>
                <a:lnTo>
                  <a:pt x="2952" y="910"/>
                </a:lnTo>
                <a:lnTo>
                  <a:pt x="2914" y="924"/>
                </a:lnTo>
                <a:lnTo>
                  <a:pt x="2872" y="934"/>
                </a:lnTo>
                <a:lnTo>
                  <a:pt x="2824" y="940"/>
                </a:lnTo>
                <a:lnTo>
                  <a:pt x="2774" y="942"/>
                </a:lnTo>
                <a:lnTo>
                  <a:pt x="2774" y="942"/>
                </a:lnTo>
                <a:lnTo>
                  <a:pt x="2554" y="942"/>
                </a:lnTo>
                <a:lnTo>
                  <a:pt x="2554" y="942"/>
                </a:lnTo>
                <a:lnTo>
                  <a:pt x="2514" y="940"/>
                </a:lnTo>
                <a:lnTo>
                  <a:pt x="2476" y="936"/>
                </a:lnTo>
                <a:lnTo>
                  <a:pt x="2440" y="928"/>
                </a:lnTo>
                <a:lnTo>
                  <a:pt x="2406" y="916"/>
                </a:lnTo>
                <a:lnTo>
                  <a:pt x="2374" y="904"/>
                </a:lnTo>
                <a:lnTo>
                  <a:pt x="2342" y="886"/>
                </a:lnTo>
                <a:lnTo>
                  <a:pt x="2314" y="868"/>
                </a:lnTo>
                <a:lnTo>
                  <a:pt x="2288" y="846"/>
                </a:lnTo>
                <a:lnTo>
                  <a:pt x="2266" y="822"/>
                </a:lnTo>
                <a:lnTo>
                  <a:pt x="2246" y="796"/>
                </a:lnTo>
                <a:lnTo>
                  <a:pt x="2228" y="766"/>
                </a:lnTo>
                <a:lnTo>
                  <a:pt x="2212" y="734"/>
                </a:lnTo>
                <a:lnTo>
                  <a:pt x="2200" y="702"/>
                </a:lnTo>
                <a:lnTo>
                  <a:pt x="2192" y="666"/>
                </a:lnTo>
                <a:lnTo>
                  <a:pt x="2186" y="628"/>
                </a:lnTo>
                <a:lnTo>
                  <a:pt x="2184" y="590"/>
                </a:lnTo>
                <a:lnTo>
                  <a:pt x="2184" y="590"/>
                </a:lnTo>
                <a:lnTo>
                  <a:pt x="2184" y="0"/>
                </a:lnTo>
                <a:lnTo>
                  <a:pt x="2184" y="0"/>
                </a:lnTo>
                <a:lnTo>
                  <a:pt x="2218" y="0"/>
                </a:lnTo>
                <a:lnTo>
                  <a:pt x="2218" y="0"/>
                </a:lnTo>
                <a:lnTo>
                  <a:pt x="2236" y="0"/>
                </a:lnTo>
                <a:lnTo>
                  <a:pt x="2250" y="4"/>
                </a:lnTo>
                <a:lnTo>
                  <a:pt x="2264" y="10"/>
                </a:lnTo>
                <a:lnTo>
                  <a:pt x="2274" y="18"/>
                </a:lnTo>
                <a:lnTo>
                  <a:pt x="2282" y="28"/>
                </a:lnTo>
                <a:lnTo>
                  <a:pt x="2288" y="40"/>
                </a:lnTo>
                <a:lnTo>
                  <a:pt x="2292" y="54"/>
                </a:lnTo>
                <a:lnTo>
                  <a:pt x="2294" y="70"/>
                </a:lnTo>
                <a:lnTo>
                  <a:pt x="2294" y="70"/>
                </a:lnTo>
                <a:lnTo>
                  <a:pt x="2294" y="328"/>
                </a:lnTo>
                <a:lnTo>
                  <a:pt x="2294" y="328"/>
                </a:lnTo>
                <a:close/>
                <a:moveTo>
                  <a:pt x="2578" y="844"/>
                </a:moveTo>
                <a:lnTo>
                  <a:pt x="2578" y="844"/>
                </a:lnTo>
                <a:lnTo>
                  <a:pt x="2766" y="844"/>
                </a:lnTo>
                <a:lnTo>
                  <a:pt x="2766" y="844"/>
                </a:lnTo>
                <a:lnTo>
                  <a:pt x="2804" y="842"/>
                </a:lnTo>
                <a:lnTo>
                  <a:pt x="2838" y="838"/>
                </a:lnTo>
                <a:lnTo>
                  <a:pt x="2870" y="830"/>
                </a:lnTo>
                <a:lnTo>
                  <a:pt x="2900" y="820"/>
                </a:lnTo>
                <a:lnTo>
                  <a:pt x="2924" y="810"/>
                </a:lnTo>
                <a:lnTo>
                  <a:pt x="2948" y="796"/>
                </a:lnTo>
                <a:lnTo>
                  <a:pt x="2968" y="780"/>
                </a:lnTo>
                <a:lnTo>
                  <a:pt x="2986" y="762"/>
                </a:lnTo>
                <a:lnTo>
                  <a:pt x="3002" y="742"/>
                </a:lnTo>
                <a:lnTo>
                  <a:pt x="3014" y="722"/>
                </a:lnTo>
                <a:lnTo>
                  <a:pt x="3026" y="702"/>
                </a:lnTo>
                <a:lnTo>
                  <a:pt x="3034" y="680"/>
                </a:lnTo>
                <a:lnTo>
                  <a:pt x="3040" y="658"/>
                </a:lnTo>
                <a:lnTo>
                  <a:pt x="3046" y="634"/>
                </a:lnTo>
                <a:lnTo>
                  <a:pt x="3048" y="612"/>
                </a:lnTo>
                <a:lnTo>
                  <a:pt x="3048" y="590"/>
                </a:lnTo>
                <a:lnTo>
                  <a:pt x="3048" y="590"/>
                </a:lnTo>
                <a:lnTo>
                  <a:pt x="3048" y="566"/>
                </a:lnTo>
                <a:lnTo>
                  <a:pt x="3046" y="544"/>
                </a:lnTo>
                <a:lnTo>
                  <a:pt x="3040" y="520"/>
                </a:lnTo>
                <a:lnTo>
                  <a:pt x="3034" y="498"/>
                </a:lnTo>
                <a:lnTo>
                  <a:pt x="3026" y="476"/>
                </a:lnTo>
                <a:lnTo>
                  <a:pt x="3014" y="456"/>
                </a:lnTo>
                <a:lnTo>
                  <a:pt x="3002" y="436"/>
                </a:lnTo>
                <a:lnTo>
                  <a:pt x="2986" y="416"/>
                </a:lnTo>
                <a:lnTo>
                  <a:pt x="2968" y="398"/>
                </a:lnTo>
                <a:lnTo>
                  <a:pt x="2948" y="382"/>
                </a:lnTo>
                <a:lnTo>
                  <a:pt x="2924" y="370"/>
                </a:lnTo>
                <a:lnTo>
                  <a:pt x="2900" y="358"/>
                </a:lnTo>
                <a:lnTo>
                  <a:pt x="2870" y="348"/>
                </a:lnTo>
                <a:lnTo>
                  <a:pt x="2838" y="340"/>
                </a:lnTo>
                <a:lnTo>
                  <a:pt x="2804" y="336"/>
                </a:lnTo>
                <a:lnTo>
                  <a:pt x="2766" y="334"/>
                </a:lnTo>
                <a:lnTo>
                  <a:pt x="2766" y="334"/>
                </a:lnTo>
                <a:lnTo>
                  <a:pt x="2578" y="334"/>
                </a:lnTo>
                <a:lnTo>
                  <a:pt x="2578" y="334"/>
                </a:lnTo>
                <a:lnTo>
                  <a:pt x="2538" y="336"/>
                </a:lnTo>
                <a:lnTo>
                  <a:pt x="2502" y="340"/>
                </a:lnTo>
                <a:lnTo>
                  <a:pt x="2470" y="348"/>
                </a:lnTo>
                <a:lnTo>
                  <a:pt x="2440" y="358"/>
                </a:lnTo>
                <a:lnTo>
                  <a:pt x="2414" y="370"/>
                </a:lnTo>
                <a:lnTo>
                  <a:pt x="2390" y="384"/>
                </a:lnTo>
                <a:lnTo>
                  <a:pt x="2370" y="402"/>
                </a:lnTo>
                <a:lnTo>
                  <a:pt x="2352" y="418"/>
                </a:lnTo>
                <a:lnTo>
                  <a:pt x="2338" y="438"/>
                </a:lnTo>
                <a:lnTo>
                  <a:pt x="2326" y="458"/>
                </a:lnTo>
                <a:lnTo>
                  <a:pt x="2314" y="480"/>
                </a:lnTo>
                <a:lnTo>
                  <a:pt x="2306" y="500"/>
                </a:lnTo>
                <a:lnTo>
                  <a:pt x="2300" y="524"/>
                </a:lnTo>
                <a:lnTo>
                  <a:pt x="2296" y="546"/>
                </a:lnTo>
                <a:lnTo>
                  <a:pt x="2294" y="568"/>
                </a:lnTo>
                <a:lnTo>
                  <a:pt x="2294" y="590"/>
                </a:lnTo>
                <a:lnTo>
                  <a:pt x="2294" y="590"/>
                </a:lnTo>
                <a:lnTo>
                  <a:pt x="2294" y="608"/>
                </a:lnTo>
                <a:lnTo>
                  <a:pt x="2296" y="630"/>
                </a:lnTo>
                <a:lnTo>
                  <a:pt x="2300" y="650"/>
                </a:lnTo>
                <a:lnTo>
                  <a:pt x="2306" y="672"/>
                </a:lnTo>
                <a:lnTo>
                  <a:pt x="2314" y="694"/>
                </a:lnTo>
                <a:lnTo>
                  <a:pt x="2324" y="714"/>
                </a:lnTo>
                <a:lnTo>
                  <a:pt x="2336" y="736"/>
                </a:lnTo>
                <a:lnTo>
                  <a:pt x="2350" y="754"/>
                </a:lnTo>
                <a:lnTo>
                  <a:pt x="2368" y="774"/>
                </a:lnTo>
                <a:lnTo>
                  <a:pt x="2388" y="790"/>
                </a:lnTo>
                <a:lnTo>
                  <a:pt x="2412" y="806"/>
                </a:lnTo>
                <a:lnTo>
                  <a:pt x="2438" y="818"/>
                </a:lnTo>
                <a:lnTo>
                  <a:pt x="2468" y="830"/>
                </a:lnTo>
                <a:lnTo>
                  <a:pt x="2500" y="838"/>
                </a:lnTo>
                <a:lnTo>
                  <a:pt x="2538" y="842"/>
                </a:lnTo>
                <a:lnTo>
                  <a:pt x="2578" y="844"/>
                </a:lnTo>
                <a:lnTo>
                  <a:pt x="2578" y="8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33006-DE6B-4D16-9F5A-9EF59764DE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02848" y="6146992"/>
            <a:ext cx="4224457" cy="789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41" r:id="rId2"/>
    <p:sldLayoutId id="2147484424" r:id="rId3"/>
    <p:sldLayoutId id="2147484434" r:id="rId4"/>
    <p:sldLayoutId id="2147484437" r:id="rId5"/>
    <p:sldLayoutId id="2147484439" r:id="rId6"/>
    <p:sldLayoutId id="2147484438" r:id="rId7"/>
    <p:sldLayoutId id="2147484435" r:id="rId8"/>
    <p:sldLayoutId id="2147484436" r:id="rId9"/>
    <p:sldLayoutId id="2147484440" r:id="rId10"/>
    <p:sldLayoutId id="21474844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9pPr>
    </p:titleStyle>
    <p:bodyStyle>
      <a:lvl1pPr marL="0" indent="0" algn="l" defTabSz="457200" rtl="0" eaLnBrk="0" fontAlgn="base" hangingPunct="0">
        <a:spcBef>
          <a:spcPct val="80000"/>
        </a:spcBef>
        <a:spcAft>
          <a:spcPct val="0"/>
        </a:spcAft>
        <a:buClr>
          <a:schemeClr val="accent1"/>
        </a:buClr>
        <a:buFont typeface="Arial" charset="0"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63525" indent="-263525" algn="l" defTabSz="457200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7493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143000" indent="-228600" algn="l" defTabSz="457200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485900" indent="-228600" algn="l" defTabSz="457200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413" userDrawn="1">
          <p15:clr>
            <a:srgbClr val="F26B43"/>
          </p15:clr>
        </p15:guide>
        <p15:guide id="5" orient="horz" pos="984" userDrawn="1">
          <p15:clr>
            <a:srgbClr val="F26B43"/>
          </p15:clr>
        </p15:guide>
        <p15:guide id="6" pos="347" userDrawn="1">
          <p15:clr>
            <a:srgbClr val="F26B43"/>
          </p15:clr>
        </p15:guide>
        <p15:guide id="14" pos="7335" userDrawn="1">
          <p15:clr>
            <a:srgbClr val="F26B43"/>
          </p15:clr>
        </p15:guide>
        <p15:guide id="15" orient="horz" pos="3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933074"/>
            <a:ext cx="10972800" cy="651257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1828501"/>
            <a:ext cx="10972800" cy="1374735"/>
          </a:xfrm>
          <a:prstGeom prst="rect">
            <a:avLst/>
          </a:prstGeom>
        </p:spPr>
        <p:txBody>
          <a:bodyPr vert="horz" lIns="0" tIns="0" rIns="0" bIns="0" spcCol="18288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609600" y="6559296"/>
            <a:ext cx="304800" cy="30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933" smtClean="0">
                <a:solidFill>
                  <a:srgbClr val="7F7F7F"/>
                </a:solidFill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914400" y="6559296"/>
            <a:ext cx="5056717" cy="3048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933" dirty="0">
                <a:solidFill>
                  <a:srgbClr val="7F7F7F"/>
                </a:solidFill>
              </a:defRPr>
            </a:lvl1pPr>
          </a:lstStyle>
          <a:p>
            <a:r>
              <a:rPr lang="en-GB" dirty="0"/>
              <a:t>Click to insert references and abbreviations</a:t>
            </a:r>
          </a:p>
        </p:txBody>
      </p:sp>
    </p:spTree>
    <p:extLst>
      <p:ext uri="{BB962C8B-B14F-4D97-AF65-F5344CB8AC3E}">
        <p14:creationId xmlns:p14="http://schemas.microsoft.com/office/powerpoint/2010/main" val="1798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  <p:sldLayoutId id="2147484476" r:id="rId12"/>
    <p:sldLayoutId id="2147484477" r:id="rId13"/>
    <p:sldLayoutId id="2147484478" r:id="rId14"/>
    <p:sldLayoutId id="2147484479" r:id="rId15"/>
    <p:sldLayoutId id="2147484480" r:id="rId16"/>
    <p:sldLayoutId id="2147484481" r:id="rId17"/>
    <p:sldLayoutId id="2147484482" r:id="rId18"/>
    <p:sldLayoutId id="2147484484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667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41294" indent="-241294" algn="l" defTabSz="1219170" rtl="0" eaLnBrk="1" latinLnBrk="0" hangingPunct="1">
        <a:spcBef>
          <a:spcPts val="1600"/>
        </a:spcBef>
        <a:buClr>
          <a:schemeClr val="accent3"/>
        </a:buClr>
        <a:buSzPct val="120000"/>
        <a:buFont typeface="Arial" pitchFamily="34" charset="0"/>
        <a:buChar char="•"/>
        <a:tabLst>
          <a:tab pos="5331751" algn="r"/>
          <a:tab pos="10972526" algn="r"/>
        </a:tabLst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251878" algn="l" defTabSz="1219170" rtl="0" eaLnBrk="1" latinLnBrk="0" hangingPunct="1">
        <a:spcBef>
          <a:spcPts val="4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56709" indent="-241294" algn="l" defTabSz="1219170" rtl="0" eaLnBrk="1" latinLnBrk="0" hangingPunct="1">
        <a:spcBef>
          <a:spcPts val="133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18" indent="-243411" algn="l" defTabSz="1219170" rtl="0" eaLnBrk="1" latinLnBrk="0" hangingPunct="1">
        <a:spcBef>
          <a:spcPts val="133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72125" indent="-232828" algn="l" defTabSz="1219170" rtl="0" eaLnBrk="1" latinLnBrk="0" hangingPunct="1">
        <a:spcBef>
          <a:spcPts val="133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hyperlink" Target="mailto:uk.patientsafety@novartis.com" TargetMode="External"/><Relationship Id="rId7" Type="http://schemas.openxmlformats.org/officeDocument/2006/relationships/image" Target="../media/image32.jpeg"/><Relationship Id="rId2" Type="http://schemas.openxmlformats.org/officeDocument/2006/relationships/hyperlink" Target="http://www.mhra.gov.uk/yellowcar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edinfo.uk@novartis.com" TargetMode="External"/><Relationship Id="rId5" Type="http://schemas.openxmlformats.org/officeDocument/2006/relationships/hyperlink" Target="mailto:medinfo.uk@novartis." TargetMode="External"/><Relationship Id="rId4" Type="http://schemas.openxmlformats.org/officeDocument/2006/relationships/hyperlink" Target="http://www.report.novartis.com/" TargetMode="External"/><Relationship Id="rId9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4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aemoglobin.org.uk/wp-content/uploads/2020/03/Haemoglobinopathies-CRG-update.pdf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8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https://haemoglobin.org.uk/wp-content/uploads/2020/03/Haemoglobinopathies-CRG-update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static1.squarespace.com/static/5e8ca9bcda00561f349fa870/t/5fda03918c5e556999ad69a3/1608123283685/Website+directory+HCCs.pdf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https://haemoglobin.org.uk/wp-content/uploads/2020/03/Haemoglobinopathies-CRG-update.pdf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hyperlink" Target="https://haemoglobin.org.uk/wp-content/uploads/2020/03/Haemoglobinopathies-CRG-update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guidance/ta743/resources/managed-access-agreement-pdf-10884144925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.jpe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A0C32B-7610-4037-88D1-5B98F2E2AFA8}"/>
              </a:ext>
            </a:extLst>
          </p:cNvPr>
          <p:cNvSpPr txBox="1">
            <a:spLocks/>
          </p:cNvSpPr>
          <p:nvPr/>
        </p:nvSpPr>
        <p:spPr bwMode="auto">
          <a:xfrm>
            <a:off x="347422" y="5948238"/>
            <a:ext cx="8229167" cy="82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800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000" dirty="0">
                <a:solidFill>
                  <a:schemeClr val="accent5"/>
                </a:solidFill>
                <a:latin typeface="+mj-lt"/>
              </a:rPr>
              <a:t>This meeting is organised and funded by Novartis Pharmaceuticals UK Ltd and contains company product information.</a:t>
            </a:r>
            <a:r>
              <a:rPr lang="en-GB" sz="1000" kern="0" dirty="0">
                <a:solidFill>
                  <a:schemeClr val="accent5"/>
                </a:solidFill>
                <a:latin typeface="+mj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GB" sz="1000" kern="0" dirty="0">
                <a:solidFill>
                  <a:schemeClr val="accent5"/>
                </a:solidFill>
                <a:latin typeface="+mj-lt"/>
              </a:rPr>
              <a:t>Prescribing Information for ADAKVEO    (crizanlizumab) is available at this meeting and the end of this presentation.</a:t>
            </a:r>
            <a:endParaRPr lang="en-GB" sz="1000" dirty="0">
              <a:solidFill>
                <a:schemeClr val="accent5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solidFill>
                  <a:schemeClr val="accent5"/>
                </a:solidFill>
                <a:latin typeface="+mj-lt"/>
              </a:rPr>
              <a:t>ADAKVEO has a conditional marketing authorisation and further evidence is awaited.</a:t>
            </a:r>
          </a:p>
          <a:p>
            <a:pPr>
              <a:spcBef>
                <a:spcPts val="0"/>
              </a:spcBef>
            </a:pPr>
            <a:r>
              <a:rPr lang="en-GB" sz="1000" dirty="0">
                <a:solidFill>
                  <a:schemeClr val="accent5"/>
                </a:solidFill>
                <a:latin typeface="+mj-lt"/>
              </a:rPr>
              <a:t>UK | 199558-1 | April 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8DA25D-BB45-42B5-9D27-0388A28F2658}"/>
              </a:ext>
            </a:extLst>
          </p:cNvPr>
          <p:cNvSpPr txBox="1">
            <a:spLocks/>
          </p:cNvSpPr>
          <p:nvPr/>
        </p:nvSpPr>
        <p:spPr bwMode="auto">
          <a:xfrm>
            <a:off x="493630" y="2249114"/>
            <a:ext cx="10865283" cy="5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  <a:ea typeface="MS PGothic" panose="020B0600070205080204" pitchFamily="34" charset="-128"/>
              </a:rPr>
              <a:t>The importance of coordinating patient care and the practicalities of running an infusion centre for Adakveo</a:t>
            </a:r>
            <a:r>
              <a:rPr lang="en-GB" baseline="30000" dirty="0">
                <a:solidFill>
                  <a:schemeClr val="tx1"/>
                </a:solidFill>
                <a:latin typeface="Avenir Next LT Pro" panose="020B05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®    </a:t>
            </a: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  <a:ea typeface="MS PGothic" panose="020B0600070205080204" pitchFamily="34" charset="-128"/>
              </a:rPr>
              <a:t>(crizanlizumab)</a:t>
            </a:r>
            <a:endParaRPr lang="en-US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73C5812A-BD34-4438-900B-0AEC641663B9}"/>
              </a:ext>
            </a:extLst>
          </p:cNvPr>
          <p:cNvSpPr/>
          <p:nvPr/>
        </p:nvSpPr>
        <p:spPr>
          <a:xfrm>
            <a:off x="3306005" y="4650934"/>
            <a:ext cx="5240532" cy="13680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0000" tIns="144000" bIns="144000">
            <a:spAutoFit/>
          </a:bodyPr>
          <a:lstStyle/>
          <a:p>
            <a:pPr algn="ctr"/>
            <a:r>
              <a:rPr lang="en-US" sz="1000" b="0" i="0" u="none" strike="noStrike" kern="1200" dirty="0">
                <a:effectLst/>
                <a:latin typeface="Calibri" charset="0"/>
                <a:ea typeface="+mn-ea"/>
                <a:cs typeface="+mn-cs"/>
              </a:rPr>
              <a:t>Adverse events should be reported. Reporting forms and information can be found at </a:t>
            </a:r>
            <a:r>
              <a:rPr lang="en-US" sz="1000" b="0" i="0" u="sng" strike="noStrike" kern="1200" dirty="0">
                <a:solidFill>
                  <a:srgbClr val="0070C0"/>
                </a:solidFill>
                <a:effectLst/>
                <a:latin typeface="Calibri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www.mhra.gov.UK/yellowcard</a:t>
            </a:r>
            <a:r>
              <a:rPr lang="en-US" sz="1000" b="0" i="0" u="none" strike="noStrike" kern="1200" dirty="0">
                <a:solidFill>
                  <a:srgbClr val="0070C0"/>
                </a:solidFill>
                <a:effectLst/>
                <a:latin typeface="Calibri" charset="0"/>
                <a:ea typeface="+mn-ea"/>
                <a:cs typeface="+mn-cs"/>
              </a:rPr>
              <a:t> </a:t>
            </a:r>
            <a:r>
              <a:rPr lang="en-US" sz="1000" b="0" i="0" u="none" strike="noStrike" kern="1200" dirty="0">
                <a:effectLst/>
                <a:latin typeface="Calibri" charset="0"/>
                <a:ea typeface="+mn-ea"/>
                <a:cs typeface="+mn-cs"/>
              </a:rPr>
              <a:t>(UK). Adverse events should also be reported to Novartis via </a:t>
            </a:r>
            <a:r>
              <a:rPr lang="en-US" sz="1000" b="0" i="0" u="sng" strike="noStrike" kern="1200" dirty="0">
                <a:solidFill>
                  <a:srgbClr val="0070C0"/>
                </a:solidFill>
                <a:effectLst/>
                <a:latin typeface="Calibri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uk.patientsafety@novartis.com</a:t>
            </a:r>
            <a:r>
              <a:rPr lang="en-US" sz="1000" b="0" i="0" u="none" strike="noStrike" kern="1200" dirty="0">
                <a:solidFill>
                  <a:srgbClr val="0070C0"/>
                </a:solidFill>
                <a:effectLst/>
                <a:latin typeface="Calibri" charset="0"/>
                <a:ea typeface="+mn-ea"/>
                <a:cs typeface="+mn-cs"/>
              </a:rPr>
              <a:t> </a:t>
            </a:r>
            <a:r>
              <a:rPr lang="en-US" sz="1000" b="0" i="0" u="none" strike="noStrike" kern="1200" dirty="0">
                <a:effectLst/>
                <a:latin typeface="Calibri" charset="0"/>
                <a:ea typeface="+mn-ea"/>
                <a:cs typeface="+mn-cs"/>
              </a:rPr>
              <a:t>or online through the pharmacovigilance intake (PVI) tool at</a:t>
            </a:r>
            <a:r>
              <a:rPr lang="en-US" sz="1000" b="0" i="0" u="none" strike="noStrike" kern="1200" dirty="0">
                <a:solidFill>
                  <a:srgbClr val="0070C0"/>
                </a:solidFill>
                <a:effectLst/>
                <a:latin typeface="Calibri" charset="0"/>
                <a:ea typeface="+mn-ea"/>
                <a:cs typeface="+mn-cs"/>
              </a:rPr>
              <a:t> </a:t>
            </a:r>
            <a:r>
              <a:rPr lang="en-US" sz="1000" b="0" i="0" u="sng" strike="noStrike" kern="1200" dirty="0">
                <a:solidFill>
                  <a:srgbClr val="0070C0"/>
                </a:solidFill>
                <a:effectLst/>
                <a:latin typeface="Calibri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www.report.novartis.com</a:t>
            </a:r>
            <a:endParaRPr lang="en-US" sz="1000" b="0" i="0" u="none" strike="noStrike" kern="1200" dirty="0">
              <a:solidFill>
                <a:srgbClr val="0070C0"/>
              </a:solidFill>
              <a:effectLst/>
              <a:latin typeface="Calibri" charset="0"/>
              <a:ea typeface="+mn-ea"/>
              <a:cs typeface="+mn-cs"/>
            </a:endParaRPr>
          </a:p>
          <a:p>
            <a:pPr algn="ctr"/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Calibri" charset="0"/>
                <a:ea typeface="+mn-ea"/>
                <a:cs typeface="+mn-cs"/>
              </a:rPr>
              <a:t> </a:t>
            </a:r>
          </a:p>
          <a:p>
            <a:pPr algn="ctr"/>
            <a:r>
              <a:rPr lang="en-US" sz="1000" b="0" i="0" u="none" strike="noStrike" kern="1200" dirty="0">
                <a:effectLst/>
                <a:latin typeface="Calibri" charset="0"/>
                <a:ea typeface="+mn-ea"/>
                <a:cs typeface="+mn-cs"/>
              </a:rPr>
              <a:t>If you have a question about a product, please contact Medical Information on 01276 698370 or by email at </a:t>
            </a:r>
            <a:r>
              <a:rPr lang="en-US" sz="1000" b="0" i="0" u="sng" strike="noStrike" kern="1200" dirty="0">
                <a:solidFill>
                  <a:srgbClr val="0070C0"/>
                </a:solidFill>
                <a:effectLst/>
                <a:latin typeface="Calibri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medinfo.uk@novartis.</a:t>
            </a:r>
            <a:r>
              <a:rPr lang="en-US" sz="1000" b="0" i="0" u="sng" strike="noStrike" kern="1200" dirty="0">
                <a:solidFill>
                  <a:srgbClr val="0070C0"/>
                </a:solidFill>
                <a:effectLst/>
                <a:latin typeface="Calibri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endParaRPr lang="en-US" sz="1000" b="0" i="0" u="sng" strike="noStrike" kern="1200" dirty="0">
              <a:solidFill>
                <a:srgbClr val="0070C0"/>
              </a:solidFill>
              <a:effectLst/>
              <a:latin typeface="Calibri" charset="0"/>
              <a:ea typeface="+mn-ea"/>
              <a:cs typeface="+mn-cs"/>
            </a:endParaRPr>
          </a:p>
        </p:txBody>
      </p:sp>
      <p:pic>
        <p:nvPicPr>
          <p:cNvPr id="12" name="Picture 11" descr="A person in a white shirt&#10;&#10;Description automatically generated with medium confidence">
            <a:extLst>
              <a:ext uri="{FF2B5EF4-FFF2-40B4-BE49-F238E27FC236}">
                <a16:creationId xmlns:a16="http://schemas.microsoft.com/office/drawing/2014/main" id="{2783323F-B855-4D33-9F6B-92178EA791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2" y="3185402"/>
            <a:ext cx="1163280" cy="1242102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A bald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272F4244-0C5C-49F9-9FDB-022DD5F9E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39" y="3185402"/>
            <a:ext cx="1163280" cy="1242102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3954DC9-4DDE-4B14-8828-FC4831299D26}"/>
              </a:ext>
            </a:extLst>
          </p:cNvPr>
          <p:cNvSpPr txBox="1">
            <a:spLocks/>
          </p:cNvSpPr>
          <p:nvPr/>
        </p:nvSpPr>
        <p:spPr bwMode="gray">
          <a:xfrm>
            <a:off x="1830784" y="3306112"/>
            <a:ext cx="3751870" cy="100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7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7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Dr Martin Besser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Consultant Haematologist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Cambridge University NHS Foundation Trust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B00162-BC73-403F-A027-2051A9E60B08}"/>
              </a:ext>
            </a:extLst>
          </p:cNvPr>
          <p:cNvSpPr txBox="1"/>
          <p:nvPr/>
        </p:nvSpPr>
        <p:spPr>
          <a:xfrm>
            <a:off x="7786142" y="3337975"/>
            <a:ext cx="385396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Dr Joe Sharif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Consultant Haematologist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Manchester University NHS Foundation Trust</a:t>
            </a:r>
          </a:p>
          <a:p>
            <a:endParaRPr lang="en-GB" sz="1200" dirty="0">
              <a:latin typeface="Avenir Next LT Pro" panose="020B05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931F5B-3866-4B24-9A77-8A5CB253CE4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2355273" cy="911756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BB8545C-30FE-4576-AB86-567267589AAD}"/>
              </a:ext>
            </a:extLst>
          </p:cNvPr>
          <p:cNvSpPr/>
          <p:nvPr/>
        </p:nvSpPr>
        <p:spPr>
          <a:xfrm rot="10800000">
            <a:off x="2142836" y="222311"/>
            <a:ext cx="212436" cy="16561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2F73899-3230-400F-B990-C8B53621C538}"/>
              </a:ext>
            </a:extLst>
          </p:cNvPr>
          <p:cNvSpPr/>
          <p:nvPr/>
        </p:nvSpPr>
        <p:spPr>
          <a:xfrm rot="10800000">
            <a:off x="5257443" y="2411948"/>
            <a:ext cx="273201" cy="22337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C98E3DC-7562-46C2-B4AA-4646AE4A62FA}"/>
              </a:ext>
            </a:extLst>
          </p:cNvPr>
          <p:cNvSpPr/>
          <p:nvPr/>
        </p:nvSpPr>
        <p:spPr>
          <a:xfrm rot="10800000">
            <a:off x="2390441" y="6320412"/>
            <a:ext cx="101550" cy="8541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64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0A9545-185F-45E1-970B-0EA80A42F7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2583" y="6482448"/>
            <a:ext cx="10620000" cy="2308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VOCs, vaso-occlusive crises; HU, hydroxyurea; SCD, sickle cell disease</a:t>
            </a:r>
          </a:p>
          <a:p>
            <a:pPr>
              <a:spcBef>
                <a:spcPts val="0"/>
              </a:spcBef>
            </a:pPr>
            <a:r>
              <a:rPr lang="en-GB" dirty="0"/>
              <a:t>1. </a:t>
            </a:r>
            <a:r>
              <a:rPr lang="da-DK" dirty="0"/>
              <a:t>Ataga KI </a:t>
            </a:r>
            <a:r>
              <a:rPr lang="da-DK" i="1" dirty="0"/>
              <a:t>et al. N Engl J Med </a:t>
            </a:r>
            <a:r>
              <a:rPr lang="da-DK" dirty="0"/>
              <a:t>2017;376:429–39</a:t>
            </a:r>
            <a:endParaRPr lang="en-GB" dirty="0"/>
          </a:p>
        </p:txBody>
      </p:sp>
      <p:pic>
        <p:nvPicPr>
          <p:cNvPr id="45" name="Picture 44" descr="A picture containing logo&#10;&#10;Description automatically generated">
            <a:extLst>
              <a:ext uri="{FF2B5EF4-FFF2-40B4-BE49-F238E27FC236}">
                <a16:creationId xmlns:a16="http://schemas.microsoft.com/office/drawing/2014/main" id="{1E80E895-60F5-46DF-910F-92AE08080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0" y="0"/>
            <a:ext cx="1638300" cy="1574800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B4D1CFFD-07B6-4DA9-AEBD-3FBAF8C35593}"/>
              </a:ext>
            </a:extLst>
          </p:cNvPr>
          <p:cNvSpPr txBox="1">
            <a:spLocks/>
          </p:cNvSpPr>
          <p:nvPr/>
        </p:nvSpPr>
        <p:spPr bwMode="auto">
          <a:xfrm>
            <a:off x="502583" y="93595"/>
            <a:ext cx="10183138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r>
              <a:rPr lang="en-GB" sz="2950" dirty="0">
                <a:solidFill>
                  <a:srgbClr val="166473"/>
                </a:solidFill>
                <a:latin typeface="Avenir Next LT Pro" panose="020B0504020202020204" pitchFamily="34" charset="0"/>
              </a:rPr>
              <a:t>Crizanlizumab reduced VOCs across all patient types</a:t>
            </a:r>
            <a:r>
              <a:rPr lang="en-GB" sz="2950" baseline="30000" dirty="0">
                <a:solidFill>
                  <a:srgbClr val="166473"/>
                </a:solidFill>
                <a:latin typeface="Avenir Next LT Pro" panose="020B0504020202020204" pitchFamily="34" charset="0"/>
              </a:rPr>
              <a:t>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2D5F952-DFC9-4E12-AE07-C8163D803B8A}"/>
              </a:ext>
            </a:extLst>
          </p:cNvPr>
          <p:cNvGrpSpPr/>
          <p:nvPr/>
        </p:nvGrpSpPr>
        <p:grpSpPr>
          <a:xfrm>
            <a:off x="457225" y="1794075"/>
            <a:ext cx="11642626" cy="4583599"/>
            <a:chOff x="490704" y="1252708"/>
            <a:chExt cx="11442154" cy="5599041"/>
          </a:xfrm>
        </p:grpSpPr>
        <p:graphicFrame>
          <p:nvGraphicFramePr>
            <p:cNvPr id="48" name="Content Placeholder 7">
              <a:extLst>
                <a:ext uri="{FF2B5EF4-FFF2-40B4-BE49-F238E27FC236}">
                  <a16:creationId xmlns:a16="http://schemas.microsoft.com/office/drawing/2014/main" id="{9C7EBD92-28B1-44C2-8A6E-50EC124580C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32211059"/>
                </p:ext>
              </p:extLst>
            </p:nvPr>
          </p:nvGraphicFramePr>
          <p:xfrm>
            <a:off x="8040074" y="1734816"/>
            <a:ext cx="3249365" cy="2380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9" name="Content Placeholder 7">
              <a:extLst>
                <a:ext uri="{FF2B5EF4-FFF2-40B4-BE49-F238E27FC236}">
                  <a16:creationId xmlns:a16="http://schemas.microsoft.com/office/drawing/2014/main" id="{AA825867-3D40-4B7F-A7E5-5A8FD1D2FFB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1624699"/>
                </p:ext>
              </p:extLst>
            </p:nvPr>
          </p:nvGraphicFramePr>
          <p:xfrm>
            <a:off x="4552568" y="1620164"/>
            <a:ext cx="3097996" cy="25517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50" name="Content Placeholder 7">
              <a:extLst>
                <a:ext uri="{FF2B5EF4-FFF2-40B4-BE49-F238E27FC236}">
                  <a16:creationId xmlns:a16="http://schemas.microsoft.com/office/drawing/2014/main" id="{D0354046-1815-4103-B7A2-934051BAED4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00735236"/>
                </p:ext>
              </p:extLst>
            </p:nvPr>
          </p:nvGraphicFramePr>
          <p:xfrm>
            <a:off x="4551787" y="4279490"/>
            <a:ext cx="3042895" cy="24865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56" name="Content Placeholder 7">
              <a:extLst>
                <a:ext uri="{FF2B5EF4-FFF2-40B4-BE49-F238E27FC236}">
                  <a16:creationId xmlns:a16="http://schemas.microsoft.com/office/drawing/2014/main" id="{22055515-D64F-4DB5-B8B7-E0523A3646B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79066874"/>
                </p:ext>
              </p:extLst>
            </p:nvPr>
          </p:nvGraphicFramePr>
          <p:xfrm>
            <a:off x="8182706" y="4324549"/>
            <a:ext cx="3312000" cy="252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57" name="Content Placeholder 7">
              <a:extLst>
                <a:ext uri="{FF2B5EF4-FFF2-40B4-BE49-F238E27FC236}">
                  <a16:creationId xmlns:a16="http://schemas.microsoft.com/office/drawing/2014/main" id="{85B4FEB3-29A5-43CF-9EF1-207B468856C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76314212"/>
                </p:ext>
              </p:extLst>
            </p:nvPr>
          </p:nvGraphicFramePr>
          <p:xfrm>
            <a:off x="1041124" y="1671383"/>
            <a:ext cx="3181074" cy="24577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58" name="Content Placeholder 7">
              <a:extLst>
                <a:ext uri="{FF2B5EF4-FFF2-40B4-BE49-F238E27FC236}">
                  <a16:creationId xmlns:a16="http://schemas.microsoft.com/office/drawing/2014/main" id="{94D699E4-B40A-4649-AFA4-FB7545082A4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18839151"/>
                </p:ext>
              </p:extLst>
            </p:nvPr>
          </p:nvGraphicFramePr>
          <p:xfrm>
            <a:off x="1173419" y="4228106"/>
            <a:ext cx="3150648" cy="25892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62" name="Text Placeholder 7">
              <a:extLst>
                <a:ext uri="{FF2B5EF4-FFF2-40B4-BE49-F238E27FC236}">
                  <a16:creationId xmlns:a16="http://schemas.microsoft.com/office/drawing/2014/main" id="{2A4E835A-FA89-416E-B1DB-734122ECBCBA}"/>
                </a:ext>
              </a:extLst>
            </p:cNvPr>
            <p:cNvSpPr txBox="1">
              <a:spLocks/>
            </p:cNvSpPr>
            <p:nvPr/>
          </p:nvSpPr>
          <p:spPr>
            <a:xfrm>
              <a:off x="2344004" y="1615481"/>
              <a:ext cx="629728" cy="275655"/>
            </a:xfrm>
            <a:prstGeom prst="rect">
              <a:avLst/>
            </a:prstGeom>
          </p:spPr>
          <p:txBody>
            <a:bodyPr vert="horz" lIns="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460A9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460A9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Yes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63" name="Text Placeholder 7">
              <a:extLst>
                <a:ext uri="{FF2B5EF4-FFF2-40B4-BE49-F238E27FC236}">
                  <a16:creationId xmlns:a16="http://schemas.microsoft.com/office/drawing/2014/main" id="{5EB12A79-2C8C-44DC-89F8-3ADE1018937F}"/>
                </a:ext>
              </a:extLst>
            </p:cNvPr>
            <p:cNvSpPr txBox="1">
              <a:spLocks/>
            </p:cNvSpPr>
            <p:nvPr/>
          </p:nvSpPr>
          <p:spPr>
            <a:xfrm>
              <a:off x="2340141" y="4161110"/>
              <a:ext cx="629728" cy="275655"/>
            </a:xfrm>
            <a:prstGeom prst="rect">
              <a:avLst/>
            </a:prstGeom>
          </p:spPr>
          <p:txBody>
            <a:bodyPr vert="horz" lIns="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460A9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460A9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No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B2139A2-92B7-428C-B5E0-0263507D542C}"/>
                </a:ext>
              </a:extLst>
            </p:cNvPr>
            <p:cNvSpPr txBox="1"/>
            <p:nvPr/>
          </p:nvSpPr>
          <p:spPr>
            <a:xfrm rot="16200000">
              <a:off x="-298580" y="2641272"/>
              <a:ext cx="1986912" cy="40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Median rate of VOCs/year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99B908-5EB5-4208-A6B9-4E56D1D39478}"/>
                </a:ext>
              </a:extLst>
            </p:cNvPr>
            <p:cNvSpPr txBox="1"/>
            <p:nvPr/>
          </p:nvSpPr>
          <p:spPr>
            <a:xfrm rot="16200000">
              <a:off x="-313582" y="5128837"/>
              <a:ext cx="2016918" cy="40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Median rate of VOCs/year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66" name="Text Placeholder 7">
              <a:extLst>
                <a:ext uri="{FF2B5EF4-FFF2-40B4-BE49-F238E27FC236}">
                  <a16:creationId xmlns:a16="http://schemas.microsoft.com/office/drawing/2014/main" id="{4B25CB77-1793-4518-A9B7-253FFF874329}"/>
                </a:ext>
              </a:extLst>
            </p:cNvPr>
            <p:cNvSpPr txBox="1">
              <a:spLocks/>
            </p:cNvSpPr>
            <p:nvPr/>
          </p:nvSpPr>
          <p:spPr>
            <a:xfrm>
              <a:off x="5902961" y="4165464"/>
              <a:ext cx="629728" cy="275655"/>
            </a:xfrm>
            <a:prstGeom prst="rect">
              <a:avLst/>
            </a:prstGeom>
          </p:spPr>
          <p:txBody>
            <a:bodyPr vert="horz" lIns="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460A9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460A9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5–10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67" name="Text Placeholder 7">
              <a:extLst>
                <a:ext uri="{FF2B5EF4-FFF2-40B4-BE49-F238E27FC236}">
                  <a16:creationId xmlns:a16="http://schemas.microsoft.com/office/drawing/2014/main" id="{9B300024-0ECF-4D3B-8E18-144EB037E81A}"/>
                </a:ext>
              </a:extLst>
            </p:cNvPr>
            <p:cNvSpPr txBox="1">
              <a:spLocks/>
            </p:cNvSpPr>
            <p:nvPr/>
          </p:nvSpPr>
          <p:spPr>
            <a:xfrm>
              <a:off x="5902961" y="1613753"/>
              <a:ext cx="629728" cy="275655"/>
            </a:xfrm>
            <a:prstGeom prst="rect">
              <a:avLst/>
            </a:prstGeom>
          </p:spPr>
          <p:txBody>
            <a:bodyPr vert="horz" lIns="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460A9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460A9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2–4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68" name="Text Placeholder 7">
              <a:extLst>
                <a:ext uri="{FF2B5EF4-FFF2-40B4-BE49-F238E27FC236}">
                  <a16:creationId xmlns:a16="http://schemas.microsoft.com/office/drawing/2014/main" id="{6F0D3873-1185-40CF-8B10-26F3DCE54816}"/>
                </a:ext>
              </a:extLst>
            </p:cNvPr>
            <p:cNvSpPr txBox="1">
              <a:spLocks/>
            </p:cNvSpPr>
            <p:nvPr/>
          </p:nvSpPr>
          <p:spPr>
            <a:xfrm>
              <a:off x="9326580" y="1607768"/>
              <a:ext cx="629728" cy="275655"/>
            </a:xfrm>
            <a:prstGeom prst="rect">
              <a:avLst/>
            </a:prstGeom>
          </p:spPr>
          <p:txBody>
            <a:bodyPr vert="horz" lIns="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460A9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err="1">
                  <a:ln>
                    <a:noFill/>
                  </a:ln>
                  <a:solidFill>
                    <a:srgbClr val="0460A9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HbSS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69" name="Text Placeholder 7">
              <a:extLst>
                <a:ext uri="{FF2B5EF4-FFF2-40B4-BE49-F238E27FC236}">
                  <a16:creationId xmlns:a16="http://schemas.microsoft.com/office/drawing/2014/main" id="{DD668E07-3057-4429-93B1-171E8188FE39}"/>
                </a:ext>
              </a:extLst>
            </p:cNvPr>
            <p:cNvSpPr txBox="1">
              <a:spLocks/>
            </p:cNvSpPr>
            <p:nvPr/>
          </p:nvSpPr>
          <p:spPr>
            <a:xfrm>
              <a:off x="9202671" y="4152613"/>
              <a:ext cx="1122103" cy="275655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460A9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srgbClr val="0460A9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Non-</a:t>
              </a:r>
              <a:r>
                <a:rPr kumimoji="0" lang="en-GB" sz="1500" b="1" i="0" u="none" strike="noStrike" kern="1200" cap="none" spc="0" normalizeH="0" baseline="0" noProof="0" err="1">
                  <a:ln>
                    <a:noFill/>
                  </a:ln>
                  <a:solidFill>
                    <a:srgbClr val="0460A9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HbSS</a:t>
              </a:r>
              <a:endPara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3519C4EA-9AB1-4904-B141-92AEF1F0473A}"/>
                </a:ext>
              </a:extLst>
            </p:cNvPr>
            <p:cNvSpPr/>
            <p:nvPr/>
          </p:nvSpPr>
          <p:spPr>
            <a:xfrm>
              <a:off x="1068254" y="1252708"/>
              <a:ext cx="3121200" cy="264926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Concomitant HU use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9D8EF538-FECB-4C93-8929-8A9318E69C72}"/>
                </a:ext>
              </a:extLst>
            </p:cNvPr>
            <p:cNvSpPr/>
            <p:nvPr/>
          </p:nvSpPr>
          <p:spPr>
            <a:xfrm>
              <a:off x="4670183" y="1252708"/>
              <a:ext cx="3121553" cy="2664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Prior VOCs in previous 12 months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5F9FD410-BD61-4C97-B5B8-00A4061EC7F0}"/>
                </a:ext>
              </a:extLst>
            </p:cNvPr>
            <p:cNvSpPr/>
            <p:nvPr/>
          </p:nvSpPr>
          <p:spPr>
            <a:xfrm>
              <a:off x="8127074" y="1252708"/>
              <a:ext cx="3121200" cy="2664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SCD genotype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76C3ADA-2016-4522-8134-BB846E338250}"/>
                </a:ext>
              </a:extLst>
            </p:cNvPr>
            <p:cNvSpPr txBox="1"/>
            <p:nvPr/>
          </p:nvSpPr>
          <p:spPr>
            <a:xfrm>
              <a:off x="1548019" y="2418518"/>
              <a:ext cx="1080117" cy="41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2.43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(IQR 0.00–4.01)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C1E85FE-C0C8-4304-AF55-E773EB79A9F0}"/>
                </a:ext>
              </a:extLst>
            </p:cNvPr>
            <p:cNvSpPr txBox="1"/>
            <p:nvPr/>
          </p:nvSpPr>
          <p:spPr>
            <a:xfrm>
              <a:off x="1513547" y="5696455"/>
              <a:ext cx="1149791" cy="41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1.00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(IQR 0.00–2.00)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BA43D24-4D66-41DC-9E27-41988D168005}"/>
                </a:ext>
              </a:extLst>
            </p:cNvPr>
            <p:cNvSpPr txBox="1"/>
            <p:nvPr/>
          </p:nvSpPr>
          <p:spPr>
            <a:xfrm>
              <a:off x="2793684" y="5315975"/>
              <a:ext cx="1149791" cy="41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2.00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(IQR 1.63–3.90)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93D05CE-0EDC-4E7D-A47E-95FD1A417F2E}"/>
                </a:ext>
              </a:extLst>
            </p:cNvPr>
            <p:cNvSpPr txBox="1"/>
            <p:nvPr/>
          </p:nvSpPr>
          <p:spPr>
            <a:xfrm>
              <a:off x="4901410" y="3018689"/>
              <a:ext cx="1149791" cy="41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1.14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(IQR 0.00–3.96)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9D3C6DF-F2AD-473B-A049-BF3E97215658}"/>
                </a:ext>
              </a:extLst>
            </p:cNvPr>
            <p:cNvSpPr txBox="1"/>
            <p:nvPr/>
          </p:nvSpPr>
          <p:spPr>
            <a:xfrm>
              <a:off x="6148059" y="2689282"/>
              <a:ext cx="1149791" cy="41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2.00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(IQR 1.00–3.90)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BB0CE86-0657-47C4-9D4E-7C0C3537EB9B}"/>
                </a:ext>
              </a:extLst>
            </p:cNvPr>
            <p:cNvSpPr txBox="1"/>
            <p:nvPr/>
          </p:nvSpPr>
          <p:spPr>
            <a:xfrm>
              <a:off x="4923443" y="5315975"/>
              <a:ext cx="1149791" cy="41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1.97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(IQR 0.00–3.98)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9EFC0CB-D024-45FA-9FAC-D785794BE688}"/>
                </a:ext>
              </a:extLst>
            </p:cNvPr>
            <p:cNvSpPr txBox="1"/>
            <p:nvPr/>
          </p:nvSpPr>
          <p:spPr>
            <a:xfrm>
              <a:off x="6124976" y="4247593"/>
              <a:ext cx="1149791" cy="41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5.32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(IQR 2.01–11.05)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918A759-88D9-44E0-809F-2EDE9806FD55}"/>
                </a:ext>
              </a:extLst>
            </p:cNvPr>
            <p:cNvSpPr txBox="1"/>
            <p:nvPr/>
          </p:nvSpPr>
          <p:spPr>
            <a:xfrm>
              <a:off x="8654504" y="2742514"/>
              <a:ext cx="1149791" cy="41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1.97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(IQR 0.00–3.96)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C16CDA9-E1FE-4C16-B96B-63444C44258C}"/>
                </a:ext>
              </a:extLst>
            </p:cNvPr>
            <p:cNvSpPr txBox="1"/>
            <p:nvPr/>
          </p:nvSpPr>
          <p:spPr>
            <a:xfrm>
              <a:off x="10050591" y="2431398"/>
              <a:ext cx="1149791" cy="41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3.01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(IQR 1.01–6.00)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4292EE4-5022-47E5-B47C-9CFBC1E747CC}"/>
                </a:ext>
              </a:extLst>
            </p:cNvPr>
            <p:cNvSpPr txBox="1"/>
            <p:nvPr/>
          </p:nvSpPr>
          <p:spPr>
            <a:xfrm>
              <a:off x="8627776" y="5746007"/>
              <a:ext cx="1149791" cy="41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0.99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(IQR 0.00–4.01)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92F8D0B-C57E-4D43-949C-22C0846D8A66}"/>
                </a:ext>
              </a:extLst>
            </p:cNvPr>
            <p:cNvSpPr txBox="1"/>
            <p:nvPr/>
          </p:nvSpPr>
          <p:spPr>
            <a:xfrm>
              <a:off x="9956308" y="5389424"/>
              <a:ext cx="1149791" cy="41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2.00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(IQR 1.86–5.00)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89" name="Rectangle 88">
              <a:hlinkClick r:id="" action="ppaction://noaction"/>
              <a:extLst>
                <a:ext uri="{FF2B5EF4-FFF2-40B4-BE49-F238E27FC236}">
                  <a16:creationId xmlns:a16="http://schemas.microsoft.com/office/drawing/2014/main" id="{0737DFD7-242C-49D3-8F5A-756906F1A675}"/>
                </a:ext>
              </a:extLst>
            </p:cNvPr>
            <p:cNvSpPr/>
            <p:nvPr/>
          </p:nvSpPr>
          <p:spPr>
            <a:xfrm>
              <a:off x="11494707" y="1989315"/>
              <a:ext cx="438151" cy="40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1F4B3214-38A5-45F4-8F67-B6E06DA083D9}"/>
              </a:ext>
            </a:extLst>
          </p:cNvPr>
          <p:cNvSpPr txBox="1"/>
          <p:nvPr/>
        </p:nvSpPr>
        <p:spPr>
          <a:xfrm>
            <a:off x="443459" y="1106445"/>
            <a:ext cx="1041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chemeClr val="tx2"/>
                </a:solidFill>
              </a:rPr>
              <a:t>Crizanlizumab 5.0 mg/kg reduced the median annual rate of VOCs by 32–63% compared with placebo in all subgroups assessed</a:t>
            </a:r>
            <a:r>
              <a:rPr lang="en-GB" b="0" i="1" baseline="300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581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0469F-8519-42FB-B956-BC4698A36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7265" y="6188294"/>
            <a:ext cx="10620000" cy="5094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AEs, adverse events</a:t>
            </a:r>
          </a:p>
          <a:p>
            <a:pPr>
              <a:spcBef>
                <a:spcPts val="0"/>
              </a:spcBef>
            </a:pPr>
            <a:r>
              <a:rPr lang="en-GB" dirty="0"/>
              <a:t>* Safety population included patients who underwent randomisation and received at least one dose of crizanlizumab or placebo</a:t>
            </a:r>
          </a:p>
          <a:p>
            <a:pPr>
              <a:spcBef>
                <a:spcPts val="0"/>
              </a:spcBef>
            </a:pPr>
            <a:r>
              <a:rPr lang="en-GB" dirty="0"/>
              <a:t>1. </a:t>
            </a:r>
            <a:r>
              <a:rPr lang="da-DK" dirty="0"/>
              <a:t>Ataga KI </a:t>
            </a:r>
            <a:r>
              <a:rPr lang="da-DK" i="1" dirty="0"/>
              <a:t>et al. N Engl J Med </a:t>
            </a:r>
            <a:r>
              <a:rPr lang="da-DK" dirty="0"/>
              <a:t>2017;376:429–39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657E35-D63C-4A81-B1C2-2D1E01FAF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610060"/>
              </p:ext>
            </p:extLst>
          </p:nvPr>
        </p:nvGraphicFramePr>
        <p:xfrm>
          <a:off x="1892856" y="1806079"/>
          <a:ext cx="8053487" cy="431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9">
                  <a:extLst>
                    <a:ext uri="{9D8B030D-6E8A-4147-A177-3AD203B41FA5}">
                      <a16:colId xmlns:a16="http://schemas.microsoft.com/office/drawing/2014/main" val="2120146504"/>
                    </a:ext>
                  </a:extLst>
                </a:gridCol>
                <a:gridCol w="2483884">
                  <a:extLst>
                    <a:ext uri="{9D8B030D-6E8A-4147-A177-3AD203B41FA5}">
                      <a16:colId xmlns:a16="http://schemas.microsoft.com/office/drawing/2014/main" val="3770962894"/>
                    </a:ext>
                  </a:extLst>
                </a:gridCol>
                <a:gridCol w="2483884">
                  <a:extLst>
                    <a:ext uri="{9D8B030D-6E8A-4147-A177-3AD203B41FA5}">
                      <a16:colId xmlns:a16="http://schemas.microsoft.com/office/drawing/2014/main" val="2528821045"/>
                    </a:ext>
                  </a:extLst>
                </a:gridCol>
              </a:tblGrid>
              <a:tr h="46834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venir Next LT Pro" panose="020B0504020202020204" pitchFamily="34" charset="0"/>
                        </a:rPr>
                        <a:t>No of patients (%)</a:t>
                      </a:r>
                      <a:endParaRPr lang="en-GB" sz="1400" dirty="0">
                        <a:solidFill>
                          <a:schemeClr val="accent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venir Next LT Pro" panose="020B0504020202020204" pitchFamily="34" charset="0"/>
                        </a:rPr>
                        <a:t>Crizanlizumab</a:t>
                      </a:r>
                      <a:br>
                        <a:rPr lang="en-GB" sz="1400">
                          <a:latin typeface="Avenir Next LT Pro" panose="020B0504020202020204" pitchFamily="34" charset="0"/>
                        </a:rPr>
                      </a:br>
                      <a:r>
                        <a:rPr lang="en-GB" sz="1400">
                          <a:latin typeface="Avenir Next LT Pro" panose="020B0504020202020204" pitchFamily="34" charset="0"/>
                        </a:rPr>
                        <a:t>5.0 mg/kg (n=66)</a:t>
                      </a:r>
                      <a:endParaRPr lang="en-GB" sz="1400">
                        <a:solidFill>
                          <a:schemeClr val="accent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venir Next LT Pro" panose="020B0504020202020204" pitchFamily="34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GB" sz="1400" dirty="0">
                          <a:latin typeface="Avenir Next LT Pro" panose="020B0504020202020204" pitchFamily="34" charset="0"/>
                        </a:rPr>
                        <a:t>(n=62)</a:t>
                      </a:r>
                      <a:endParaRPr lang="en-GB" sz="1400" dirty="0">
                        <a:solidFill>
                          <a:schemeClr val="accent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27309594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71120" marR="0" algn="l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AEs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57 (86)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55 (89)</a:t>
                      </a:r>
                    </a:p>
                  </a:txBody>
                  <a:tcPr marL="20753" marR="20753" marT="13996" marB="13996"/>
                </a:tc>
                <a:extLst>
                  <a:ext uri="{0D108BD9-81ED-4DB2-BD59-A6C34878D82A}">
                    <a16:rowId xmlns:a16="http://schemas.microsoft.com/office/drawing/2014/main" val="1925257314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Headache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11 (17)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10 (16)</a:t>
                      </a:r>
                    </a:p>
                  </a:txBody>
                  <a:tcPr marL="20753" marR="20753" marT="13996" marB="13996"/>
                </a:tc>
                <a:extLst>
                  <a:ext uri="{0D108BD9-81ED-4DB2-BD59-A6C34878D82A}">
                    <a16:rowId xmlns:a16="http://schemas.microsoft.com/office/drawing/2014/main" val="3167267258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Back pain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10 (15)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7 (11)</a:t>
                      </a:r>
                    </a:p>
                  </a:txBody>
                  <a:tcPr marL="20753" marR="20753" marT="13996" marB="13996"/>
                </a:tc>
                <a:extLst>
                  <a:ext uri="{0D108BD9-81ED-4DB2-BD59-A6C34878D82A}">
                    <a16:rowId xmlns:a16="http://schemas.microsoft.com/office/drawing/2014/main" val="3129775263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Nausea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12 (18)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7 (11)</a:t>
                      </a:r>
                    </a:p>
                  </a:txBody>
                  <a:tcPr marL="20753" marR="20753" marT="13996" marB="13996"/>
                </a:tc>
                <a:extLst>
                  <a:ext uri="{0D108BD9-81ED-4DB2-BD59-A6C34878D82A}">
                    <a16:rowId xmlns:a16="http://schemas.microsoft.com/office/drawing/2014/main" val="923280764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Arthralgia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12 (18)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5 (8)</a:t>
                      </a:r>
                    </a:p>
                  </a:txBody>
                  <a:tcPr marL="20753" marR="20753" marT="13996" marB="13996"/>
                </a:tc>
                <a:extLst>
                  <a:ext uri="{0D108BD9-81ED-4DB2-BD59-A6C34878D82A}">
                    <a16:rowId xmlns:a16="http://schemas.microsoft.com/office/drawing/2014/main" val="4183098075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Pain in extremity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11 (17)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10 (16)</a:t>
                      </a:r>
                    </a:p>
                  </a:txBody>
                  <a:tcPr marL="20753" marR="20753" marT="13996" marB="13996"/>
                </a:tc>
                <a:extLst>
                  <a:ext uri="{0D108BD9-81ED-4DB2-BD59-A6C34878D82A}">
                    <a16:rowId xmlns:a16="http://schemas.microsoft.com/office/drawing/2014/main" val="3521987612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Urinary tract infection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9 (14)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7 (11)</a:t>
                      </a:r>
                    </a:p>
                  </a:txBody>
                  <a:tcPr marL="20753" marR="20753" marT="13996" marB="13996"/>
                </a:tc>
                <a:extLst>
                  <a:ext uri="{0D108BD9-81ED-4DB2-BD59-A6C34878D82A}">
                    <a16:rowId xmlns:a16="http://schemas.microsoft.com/office/drawing/2014/main" val="102659194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Upper respiratory tract infection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7 (11)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6 (10)</a:t>
                      </a:r>
                    </a:p>
                  </a:txBody>
                  <a:tcPr marL="20753" marR="20753" marT="13996" marB="13996"/>
                </a:tc>
                <a:extLst>
                  <a:ext uri="{0D108BD9-81ED-4DB2-BD59-A6C34878D82A}">
                    <a16:rowId xmlns:a16="http://schemas.microsoft.com/office/drawing/2014/main" val="2991304059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Pyrexia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7 (11)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4 (6)</a:t>
                      </a:r>
                    </a:p>
                  </a:txBody>
                  <a:tcPr marL="20753" marR="20753" marT="13996" marB="13996"/>
                </a:tc>
                <a:extLst>
                  <a:ext uri="{0D108BD9-81ED-4DB2-BD59-A6C34878D82A}">
                    <a16:rowId xmlns:a16="http://schemas.microsoft.com/office/drawing/2014/main" val="3696482189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Diarrhea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7 (11)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2 (3)</a:t>
                      </a:r>
                    </a:p>
                  </a:txBody>
                  <a:tcPr marL="20753" marR="20753" marT="13996" marB="13996"/>
                </a:tc>
                <a:extLst>
                  <a:ext uri="{0D108BD9-81ED-4DB2-BD59-A6C34878D82A}">
                    <a16:rowId xmlns:a16="http://schemas.microsoft.com/office/drawing/2014/main" val="2490382506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Musculoskeletal pain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8 (12)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6 (10)</a:t>
                      </a:r>
                    </a:p>
                  </a:txBody>
                  <a:tcPr marL="20753" marR="20753" marT="13996" marB="13996"/>
                </a:tc>
                <a:extLst>
                  <a:ext uri="{0D108BD9-81ED-4DB2-BD59-A6C34878D82A}">
                    <a16:rowId xmlns:a16="http://schemas.microsoft.com/office/drawing/2014/main" val="342543322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Pruritus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5 (8)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3 (5)</a:t>
                      </a:r>
                    </a:p>
                  </a:txBody>
                  <a:tcPr marL="20753" marR="20753" marT="13996" marB="13996"/>
                </a:tc>
                <a:extLst>
                  <a:ext uri="{0D108BD9-81ED-4DB2-BD59-A6C34878D82A}">
                    <a16:rowId xmlns:a16="http://schemas.microsoft.com/office/drawing/2014/main" val="181467037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Vomiting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5 (8)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3 (5)</a:t>
                      </a:r>
                    </a:p>
                  </a:txBody>
                  <a:tcPr marL="20753" marR="20753" marT="13996" marB="13996"/>
                </a:tc>
                <a:extLst>
                  <a:ext uri="{0D108BD9-81ED-4DB2-BD59-A6C34878D82A}">
                    <a16:rowId xmlns:a16="http://schemas.microsoft.com/office/drawing/2014/main" val="1351205041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Chest pain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 (2)</a:t>
                      </a:r>
                    </a:p>
                  </a:txBody>
                  <a:tcPr marL="20753" marR="20753" marT="13996" marB="13996"/>
                </a:tc>
                <a:tc>
                  <a:txBody>
                    <a:bodyPr/>
                    <a:lstStyle/>
                    <a:p>
                      <a:pPr marL="182563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 (2)</a:t>
                      </a:r>
                    </a:p>
                  </a:txBody>
                  <a:tcPr marL="20753" marR="20753" marT="13996" marB="13996"/>
                </a:tc>
                <a:extLst>
                  <a:ext uri="{0D108BD9-81ED-4DB2-BD59-A6C34878D82A}">
                    <a16:rowId xmlns:a16="http://schemas.microsoft.com/office/drawing/2014/main" val="375008908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2EF340E-D19C-43AF-84BD-55894F6089EC}"/>
              </a:ext>
            </a:extLst>
          </p:cNvPr>
          <p:cNvSpPr/>
          <p:nvPr/>
        </p:nvSpPr>
        <p:spPr>
          <a:xfrm>
            <a:off x="537265" y="1345730"/>
            <a:ext cx="10281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Most frequent AEs (occurring in ≥10% patients in either active treatment group)*</a:t>
            </a:r>
          </a:p>
        </p:txBody>
      </p:sp>
      <p:sp>
        <p:nvSpPr>
          <p:cNvPr id="8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C7351616-1DA6-430C-9608-3E73D74433E2}"/>
              </a:ext>
            </a:extLst>
          </p:cNvPr>
          <p:cNvSpPr/>
          <p:nvPr/>
        </p:nvSpPr>
        <p:spPr>
          <a:xfrm>
            <a:off x="11722501" y="2375141"/>
            <a:ext cx="438151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E4F59E-85C8-4207-9764-A20C66722D88}"/>
              </a:ext>
            </a:extLst>
          </p:cNvPr>
          <p:cNvSpPr txBox="1">
            <a:spLocks/>
          </p:cNvSpPr>
          <p:nvPr/>
        </p:nvSpPr>
        <p:spPr bwMode="auto">
          <a:xfrm>
            <a:off x="464029" y="149285"/>
            <a:ext cx="9482313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r>
              <a:rPr lang="en-GB" sz="2800" dirty="0">
                <a:solidFill>
                  <a:srgbClr val="166473"/>
                </a:solidFill>
                <a:latin typeface="Avenir Next LT Pro" panose="020B0504020202020204" pitchFamily="34" charset="0"/>
              </a:rPr>
              <a:t>Crizanlizumab exhibited a manageable safety profile with similar rates of AEs vs placebo</a:t>
            </a:r>
            <a:r>
              <a:rPr lang="en-GB" sz="2800" baseline="30000" dirty="0">
                <a:solidFill>
                  <a:srgbClr val="166473"/>
                </a:solidFill>
                <a:latin typeface="Avenir Next LT Pro" panose="020B0504020202020204" pitchFamily="34" charset="0"/>
              </a:rPr>
              <a:t>1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9ECAE9E-A84F-47E6-8651-42686DAF2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00" y="0"/>
            <a:ext cx="1638300" cy="15748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2351B0A-959D-46E1-9C34-81CA3C012F1B}"/>
              </a:ext>
            </a:extLst>
          </p:cNvPr>
          <p:cNvSpPr txBox="1">
            <a:spLocks/>
          </p:cNvSpPr>
          <p:nvPr/>
        </p:nvSpPr>
        <p:spPr bwMode="auto">
          <a:xfrm>
            <a:off x="752850" y="6607532"/>
            <a:ext cx="10620000" cy="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60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0469F-8519-42FB-B956-BC4698A36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029" y="6417555"/>
            <a:ext cx="10620000" cy="230832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AEs, adverse events</a:t>
            </a:r>
          </a:p>
          <a:p>
            <a:pPr>
              <a:spcBef>
                <a:spcPts val="0"/>
              </a:spcBef>
            </a:pPr>
            <a:r>
              <a:rPr lang="en-GB" dirty="0"/>
              <a:t>1. </a:t>
            </a:r>
            <a:r>
              <a:rPr lang="da-DK" dirty="0"/>
              <a:t>Ataga KI </a:t>
            </a:r>
            <a:r>
              <a:rPr lang="da-DK" i="1" dirty="0"/>
              <a:t>et al. N Engl J Med </a:t>
            </a:r>
            <a:r>
              <a:rPr lang="da-DK" dirty="0"/>
              <a:t>2017;376:429–39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657E35-D63C-4A81-B1C2-2D1E01FAF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725982"/>
              </p:ext>
            </p:extLst>
          </p:nvPr>
        </p:nvGraphicFramePr>
        <p:xfrm>
          <a:off x="1758965" y="1631913"/>
          <a:ext cx="803012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361">
                  <a:extLst>
                    <a:ext uri="{9D8B030D-6E8A-4147-A177-3AD203B41FA5}">
                      <a16:colId xmlns:a16="http://schemas.microsoft.com/office/drawing/2014/main" val="2120146504"/>
                    </a:ext>
                  </a:extLst>
                </a:gridCol>
                <a:gridCol w="2483884">
                  <a:extLst>
                    <a:ext uri="{9D8B030D-6E8A-4147-A177-3AD203B41FA5}">
                      <a16:colId xmlns:a16="http://schemas.microsoft.com/office/drawing/2014/main" val="3770962894"/>
                    </a:ext>
                  </a:extLst>
                </a:gridCol>
                <a:gridCol w="2483884">
                  <a:extLst>
                    <a:ext uri="{9D8B030D-6E8A-4147-A177-3AD203B41FA5}">
                      <a16:colId xmlns:a16="http://schemas.microsoft.com/office/drawing/2014/main" val="2528821045"/>
                    </a:ext>
                  </a:extLst>
                </a:gridCol>
              </a:tblGrid>
              <a:tr h="468344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b"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accent1"/>
                          </a:solidFill>
                          <a:latin typeface="Avenir Next LT Pro" panose="020B0504020202020204" pitchFamily="34" charset="0"/>
                        </a:rPr>
                        <a:t>Crizanlizumab</a:t>
                      </a:r>
                      <a:br>
                        <a:rPr lang="en-GB" sz="1400" dirty="0">
                          <a:solidFill>
                            <a:schemeClr val="accent1"/>
                          </a:solidFill>
                          <a:latin typeface="Avenir Next LT Pro" panose="020B0504020202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accent1"/>
                          </a:solidFill>
                          <a:latin typeface="Avenir Next LT Pro" panose="020B0504020202020204" pitchFamily="34" charset="0"/>
                        </a:rPr>
                        <a:t>5.0 mg/kg (n=66)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latin typeface="Avenir Next LT Pro" panose="020B0504020202020204" pitchFamily="34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latin typeface="Avenir Next LT Pro" panose="020B0504020202020204" pitchFamily="34" charset="0"/>
                        </a:rPr>
                        <a:t>(n=62)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309594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venir Next LT Pro" panose="020B0504020202020204" pitchFamily="34" charset="0"/>
                        </a:rPr>
                        <a:t>Patients with ≥1 serious AE, n (%)</a:t>
                      </a:r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Avenir Next LT Pro" panose="020B0504020202020204" pitchFamily="34" charset="0"/>
                        </a:rPr>
                        <a:t>17 (25.7)</a:t>
                      </a:r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Avenir Next LT Pro" panose="020B0504020202020204" pitchFamily="34" charset="0"/>
                        </a:rPr>
                        <a:t>17 (27.4)</a:t>
                      </a:r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739091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indent="0"/>
                      <a:r>
                        <a:rPr lang="en-GB" sz="1400" dirty="0">
                          <a:latin typeface="Avenir Next LT Pro" panose="020B0504020202020204" pitchFamily="34" charset="0"/>
                        </a:rPr>
                        <a:t>Pyrexia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venir Next LT Pro" panose="020B0504020202020204" pitchFamily="34" charset="0"/>
                        </a:rPr>
                        <a:t>2 (3.0)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venir Next LT Pro" panose="020B0504020202020204" pitchFamily="34" charset="0"/>
                        </a:rPr>
                        <a:t>1 (1.6)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432854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indent="0" algn="l" defTabSz="914400" rtl="0" eaLnBrk="1" latinLnBrk="0" hangingPunct="1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Influenza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venir Next LT Pro" panose="020B05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venir Next LT Pro" panose="020B05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984225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pPr marL="182563" indent="0" algn="l" defTabSz="914400" rtl="0" eaLnBrk="1" latinLnBrk="0" hangingPunct="1"/>
                      <a:r>
                        <a:rPr lang="en-GB" sz="1400" kern="120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Pneumonia</a:t>
                      </a: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venir Next LT Pro" panose="020B0504020202020204" pitchFamily="34" charset="0"/>
                        </a:rPr>
                        <a:t>3 (4.5)</a:t>
                      </a: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venir Next LT Pro" panose="020B0504020202020204" pitchFamily="34" charset="0"/>
                        </a:rPr>
                        <a:t>3 (4.8)</a:t>
                      </a: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0159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2EF340E-D19C-43AF-84BD-55894F6089EC}"/>
              </a:ext>
            </a:extLst>
          </p:cNvPr>
          <p:cNvSpPr/>
          <p:nvPr/>
        </p:nvSpPr>
        <p:spPr>
          <a:xfrm>
            <a:off x="1344380" y="1260720"/>
            <a:ext cx="10281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Most frequent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serious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AEs (occurring in ≥2 patients in either active treatment group), n (%)</a:t>
            </a:r>
          </a:p>
        </p:txBody>
      </p:sp>
      <p:sp>
        <p:nvSpPr>
          <p:cNvPr id="8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C7351616-1DA6-430C-9608-3E73D74433E2}"/>
              </a:ext>
            </a:extLst>
          </p:cNvPr>
          <p:cNvSpPr/>
          <p:nvPr/>
        </p:nvSpPr>
        <p:spPr>
          <a:xfrm>
            <a:off x="11722501" y="2375141"/>
            <a:ext cx="438151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9ECAE9E-A84F-47E6-8651-42686DAF2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00" y="0"/>
            <a:ext cx="1638300" cy="1574800"/>
          </a:xfrm>
          <a:prstGeom prst="rect">
            <a:avLst/>
          </a:prstGeom>
        </p:spPr>
      </p:pic>
      <p:pic>
        <p:nvPicPr>
          <p:cNvPr id="11" name="Picture 10" descr="A picture containing outdoor, grass, water, ball&#10;&#10;Description automatically generated">
            <a:extLst>
              <a:ext uri="{FF2B5EF4-FFF2-40B4-BE49-F238E27FC236}">
                <a16:creationId xmlns:a16="http://schemas.microsoft.com/office/drawing/2014/main" id="{CD02D954-5ADC-42B7-BB0F-3FD2575502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53" y="4548230"/>
            <a:ext cx="9273600" cy="8405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3D2CCA-2ACE-4FDC-A2CF-B6FAFC75A9FF}"/>
              </a:ext>
            </a:extLst>
          </p:cNvPr>
          <p:cNvSpPr txBox="1"/>
          <p:nvPr/>
        </p:nvSpPr>
        <p:spPr>
          <a:xfrm>
            <a:off x="2295458" y="4645362"/>
            <a:ext cx="760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venir Next LT Pro" panose="020B0504020202020204" pitchFamily="34" charset="0"/>
              </a:rPr>
              <a:t>Only two patients on Adakveo discontinued treatment due to adverse reactions vs three patients on placebo in the SUSTAIN study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AB1D3-1F9C-41E5-9A96-64F611A9CDD6}"/>
              </a:ext>
            </a:extLst>
          </p:cNvPr>
          <p:cNvSpPr txBox="1"/>
          <p:nvPr/>
        </p:nvSpPr>
        <p:spPr>
          <a:xfrm>
            <a:off x="701754" y="3506911"/>
            <a:ext cx="10545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Avenir Next LT Pro" panose="020B0504020202020204" pitchFamily="34" charset="0"/>
              </a:rPr>
              <a:t>Serious adverse events were reported in 25.7% of patients in the crizanlizumab 5.0 mg/kg arm and 27.4% of patients in the placebo arm. The only serious adverse events leading to hospitalization that occurred in at least two patients in any treatment arm were pyrexia, influenza and pneumonia</a:t>
            </a:r>
            <a:r>
              <a:rPr lang="en-GB" sz="1800" baseline="30000" dirty="0">
                <a:solidFill>
                  <a:schemeClr val="tx2"/>
                </a:solidFill>
                <a:latin typeface="Avenir Next LT Pro" panose="020B05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0D2D7E-846A-430B-B084-90CA49581630}"/>
              </a:ext>
            </a:extLst>
          </p:cNvPr>
          <p:cNvSpPr txBox="1"/>
          <p:nvPr/>
        </p:nvSpPr>
        <p:spPr>
          <a:xfrm>
            <a:off x="701754" y="5556103"/>
            <a:ext cx="10619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venir Next LT Pro" panose="020B0504020202020204" pitchFamily="34" charset="0"/>
              </a:rPr>
              <a:t>ADAKVEO is subject to additional monitoring. This will allow quick identification of new safety information. Healthcare professionals are asked to report any suspected adverse reactions after authorisation of ADAKVEO® is important to understand the safety profile of the treatment for patients with SCD.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B3797A8-FFB3-4DC7-A329-D465E9054829}"/>
              </a:ext>
            </a:extLst>
          </p:cNvPr>
          <p:cNvSpPr txBox="1">
            <a:spLocks/>
          </p:cNvSpPr>
          <p:nvPr/>
        </p:nvSpPr>
        <p:spPr bwMode="auto">
          <a:xfrm>
            <a:off x="464029" y="149285"/>
            <a:ext cx="9482313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r>
              <a:rPr lang="en-GB" sz="2800" dirty="0">
                <a:solidFill>
                  <a:srgbClr val="166473"/>
                </a:solidFill>
                <a:latin typeface="Avenir Next LT Pro" panose="020B0504020202020204" pitchFamily="34" charset="0"/>
              </a:rPr>
              <a:t>Crizanlizumab exhibited a similar rates of serious AEs vs placebo</a:t>
            </a:r>
            <a:r>
              <a:rPr lang="en-GB" sz="2800" baseline="30000" dirty="0">
                <a:solidFill>
                  <a:srgbClr val="166473"/>
                </a:solidFill>
                <a:latin typeface="Avenir Next LT Pro" panose="020B05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464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071171-5D78-46F9-8C15-C2F119CC7D1E}"/>
              </a:ext>
            </a:extLst>
          </p:cNvPr>
          <p:cNvSpPr txBox="1"/>
          <p:nvPr/>
        </p:nvSpPr>
        <p:spPr>
          <a:xfrm>
            <a:off x="475678" y="1208828"/>
            <a:ext cx="11240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venir Next LT Pro" panose="020B0504020202020204" pitchFamily="34" charset="0"/>
              </a:rPr>
              <a:t>A review into specialised haemoglobinopathy services was initiated to address:</a:t>
            </a:r>
          </a:p>
          <a:p>
            <a:endParaRPr lang="en-GB" b="1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Poor patient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Variation in specialist oversight and staff with knowledge of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The issue of a small and declining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Variation in the quality of provider performance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Variation between providers in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Lack of clarity as to what defines specialised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 panose="020B0504020202020204" pitchFamily="34" charset="0"/>
              </a:rPr>
              <a:t>Financial constraints, meaning the new model must, as far as possible, be cost neutral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080495-D657-4E25-9823-245DE5B66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0"/>
            <a:ext cx="9272587" cy="1131888"/>
          </a:xfrm>
        </p:spPr>
        <p:txBody>
          <a:bodyPr/>
          <a:lstStyle/>
          <a:p>
            <a:r>
              <a:rPr lang="en-GB" dirty="0">
                <a:solidFill>
                  <a:srgbClr val="166473"/>
                </a:solidFill>
                <a:latin typeface="Avenir Next LT Pro" panose="020B0504020202020204" pitchFamily="34" charset="0"/>
              </a:rPr>
              <a:t>Haemoglobinopathy service review (2019)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753B4-B435-4C26-8940-77E414D70AA0}"/>
              </a:ext>
            </a:extLst>
          </p:cNvPr>
          <p:cNvSpPr txBox="1"/>
          <p:nvPr/>
        </p:nvSpPr>
        <p:spPr>
          <a:xfrm>
            <a:off x="475678" y="6273225"/>
            <a:ext cx="649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0" strike="noStrike" dirty="0">
                <a:solidFill>
                  <a:schemeClr val="accent5"/>
                </a:solidFill>
                <a:effectLst/>
                <a:latin typeface="+mj-lt"/>
              </a:rPr>
              <a:t>Haemoglobinopathies CRG update</a:t>
            </a:r>
            <a:r>
              <a:rPr lang="en-GB" sz="1000" b="0" i="0" strike="noStrike" dirty="0">
                <a:solidFill>
                  <a:schemeClr val="bg2"/>
                </a:solidFill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en-GB" sz="1000" b="0" i="0" u="sng" strike="noStrike" dirty="0">
                <a:solidFill>
                  <a:srgbClr val="0097A7"/>
                </a:solidFill>
                <a:effectLst/>
                <a:latin typeface="+mj-lt"/>
                <a:hlinkClick r:id="rId2"/>
              </a:rPr>
              <a:t>https://haemoglobin.org.uk/wp-content/uploads/2020/03/Haemoglobinopathies-CRG-update.pdf</a:t>
            </a:r>
            <a:r>
              <a:rPr lang="en-GB" sz="1000" b="0" i="0" strike="noStrike" dirty="0">
                <a:solidFill>
                  <a:schemeClr val="accent5"/>
                </a:solidFill>
                <a:effectLst/>
                <a:latin typeface="+mj-lt"/>
              </a:rPr>
              <a:t> - Date accessed 28th March 2022</a:t>
            </a:r>
            <a:endParaRPr lang="en-GB" sz="1000" b="0" dirty="0">
              <a:solidFill>
                <a:schemeClr val="accent5"/>
              </a:solidFill>
              <a:effectLst/>
              <a:latin typeface="+mj-lt"/>
            </a:endParaRPr>
          </a:p>
          <a:p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88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688771-E9C4-4FD0-9A07-46459F69B1D2}"/>
              </a:ext>
            </a:extLst>
          </p:cNvPr>
          <p:cNvGrpSpPr/>
          <p:nvPr/>
        </p:nvGrpSpPr>
        <p:grpSpPr>
          <a:xfrm>
            <a:off x="1959751" y="1606427"/>
            <a:ext cx="8272498" cy="3975434"/>
            <a:chOff x="414978" y="1660992"/>
            <a:chExt cx="11682372" cy="4286537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B916B0DD-3E4A-47A7-A4C6-EA971FFD1CA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55968492"/>
                </p:ext>
              </p:extLst>
            </p:nvPr>
          </p:nvGraphicFramePr>
          <p:xfrm>
            <a:off x="414978" y="2095996"/>
            <a:ext cx="6318331" cy="38515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44EE57-60E5-44E4-8CA8-87915E620F27}"/>
                </a:ext>
              </a:extLst>
            </p:cNvPr>
            <p:cNvGrpSpPr/>
            <p:nvPr/>
          </p:nvGrpSpPr>
          <p:grpSpPr>
            <a:xfrm>
              <a:off x="1336471" y="1660992"/>
              <a:ext cx="10760879" cy="4251283"/>
              <a:chOff x="1278719" y="1672495"/>
              <a:chExt cx="10760879" cy="4251283"/>
            </a:xfrm>
          </p:grpSpPr>
          <p:graphicFrame>
            <p:nvGraphicFramePr>
              <p:cNvPr id="9" name="Diagram 8">
                <a:extLst>
                  <a:ext uri="{FF2B5EF4-FFF2-40B4-BE49-F238E27FC236}">
                    <a16:creationId xmlns:a16="http://schemas.microsoft.com/office/drawing/2014/main" id="{E07D3318-64E2-4F42-AD2C-143CF631F93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44043105"/>
                  </p:ext>
                </p:extLst>
              </p:nvPr>
            </p:nvGraphicFramePr>
            <p:xfrm>
              <a:off x="5721267" y="2072245"/>
              <a:ext cx="6318331" cy="38515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08590F1-4F87-4413-98D4-5B376BA9C592}"/>
                  </a:ext>
                </a:extLst>
              </p:cNvPr>
              <p:cNvGrpSpPr/>
              <p:nvPr/>
            </p:nvGrpSpPr>
            <p:grpSpPr>
              <a:xfrm>
                <a:off x="1278719" y="1672495"/>
                <a:ext cx="7613590" cy="4023005"/>
                <a:chOff x="1278719" y="1672495"/>
                <a:chExt cx="7613590" cy="4023005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7782EA6-8F9A-4672-88EB-71A22C53855D}"/>
                    </a:ext>
                  </a:extLst>
                </p:cNvPr>
                <p:cNvSpPr txBox="1"/>
                <p:nvPr/>
              </p:nvSpPr>
              <p:spPr>
                <a:xfrm>
                  <a:off x="1278719" y="2348025"/>
                  <a:ext cx="461665" cy="3347475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GB" dirty="0"/>
                    <a:t>Clinical Network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9116B4B-77B1-4C23-B768-07E18CBB9B90}"/>
                    </a:ext>
                  </a:extLst>
                </p:cNvPr>
                <p:cNvSpPr txBox="1"/>
                <p:nvPr/>
              </p:nvSpPr>
              <p:spPr>
                <a:xfrm>
                  <a:off x="6634086" y="2301508"/>
                  <a:ext cx="461665" cy="3347475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GB" dirty="0"/>
                    <a:t>Clinical Network</a:t>
                  </a:r>
                </a:p>
              </p:txBody>
            </p:sp>
            <p:cxnSp>
              <p:nvCxnSpPr>
                <p:cNvPr id="14" name="Connector: Elbow 13">
                  <a:extLst>
                    <a:ext uri="{FF2B5EF4-FFF2-40B4-BE49-F238E27FC236}">
                      <a16:creationId xmlns:a16="http://schemas.microsoft.com/office/drawing/2014/main" id="{AF6D2AE8-8A01-4BEE-B205-9C081B4A61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3352145" y="1776070"/>
                  <a:ext cx="441315" cy="234166"/>
                </a:xfrm>
                <a:prstGeom prst="bentConnector2">
                  <a:avLst/>
                </a:prstGeom>
                <a:ln>
                  <a:solidFill>
                    <a:schemeClr val="tx2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or: Elbow 14">
                  <a:extLst>
                    <a:ext uri="{FF2B5EF4-FFF2-40B4-BE49-F238E27FC236}">
                      <a16:creationId xmlns:a16="http://schemas.microsoft.com/office/drawing/2014/main" id="{B749330B-4871-426D-9C04-9AA555C826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8494369" y="1680242"/>
                  <a:ext cx="405688" cy="390193"/>
                </a:xfrm>
                <a:prstGeom prst="bentConnector2">
                  <a:avLst/>
                </a:prstGeom>
                <a:ln>
                  <a:solidFill>
                    <a:schemeClr val="tx2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1649AA4-A2C3-4CA2-9561-907B1D17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0"/>
            <a:ext cx="9892548" cy="1131888"/>
          </a:xfrm>
        </p:spPr>
        <p:txBody>
          <a:bodyPr/>
          <a:lstStyle/>
          <a:p>
            <a:r>
              <a:rPr lang="en-GB" sz="2800" dirty="0">
                <a:solidFill>
                  <a:srgbClr val="166473"/>
                </a:solidFill>
                <a:latin typeface="Avenir Next LT Pro" panose="020B0504020202020204" pitchFamily="34" charset="0"/>
              </a:rPr>
              <a:t>NHS England Specialised Haemoglobinopathy Services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86C459-10FD-4B4A-976A-BF09944A4D8A}"/>
              </a:ext>
            </a:extLst>
          </p:cNvPr>
          <p:cNvSpPr txBox="1"/>
          <p:nvPr/>
        </p:nvSpPr>
        <p:spPr>
          <a:xfrm>
            <a:off x="442419" y="6203520"/>
            <a:ext cx="72215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accent5"/>
                </a:solidFill>
                <a:latin typeface="+mj-lt"/>
              </a:rPr>
              <a:t>HCCs, Haemoglobinopathy Coordinating Centres</a:t>
            </a:r>
            <a:r>
              <a:rPr lang="en-GB" sz="1000" b="0" i="0" strike="noStrike" dirty="0">
                <a:solidFill>
                  <a:schemeClr val="accent5"/>
                </a:solidFill>
                <a:effectLst/>
                <a:latin typeface="+mj-lt"/>
              </a:rPr>
              <a:t>, </a:t>
            </a:r>
            <a:r>
              <a:rPr lang="en-GB" sz="1000" dirty="0">
                <a:solidFill>
                  <a:schemeClr val="accent5"/>
                </a:solidFill>
                <a:latin typeface="+mj-lt"/>
              </a:rPr>
              <a:t>HB, Haemoglobin </a:t>
            </a:r>
          </a:p>
          <a:p>
            <a:r>
              <a:rPr lang="en-GB" sz="1000" b="0" i="0" strike="noStrike" dirty="0">
                <a:solidFill>
                  <a:schemeClr val="accent5"/>
                </a:solidFill>
                <a:effectLst/>
                <a:latin typeface="+mj-lt"/>
              </a:rPr>
              <a:t>Haemoglobinopathies CRG update</a:t>
            </a:r>
            <a:r>
              <a:rPr lang="en-GB" sz="1000" b="0" i="0" strike="noStrike" dirty="0">
                <a:solidFill>
                  <a:schemeClr val="bg2"/>
                </a:solidFill>
                <a:effectLst/>
                <a:latin typeface="+mj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en-GB" sz="1000" b="0" i="0" u="sng" strike="noStrike" dirty="0">
                <a:solidFill>
                  <a:srgbClr val="0097A7"/>
                </a:solidFill>
                <a:effectLst/>
                <a:latin typeface="+mj-lt"/>
                <a:hlinkClick r:id="rId12"/>
              </a:rPr>
              <a:t>https://haemoglobin.org.uk/wp-content/uploads/2020/03/Haemoglobinopathies-CRG-update.pdf</a:t>
            </a:r>
            <a:r>
              <a:rPr lang="en-GB" sz="1000" b="0" i="0" strike="noStrike" dirty="0">
                <a:solidFill>
                  <a:schemeClr val="accent5"/>
                </a:solidFill>
                <a:effectLst/>
                <a:latin typeface="+mj-lt"/>
              </a:rPr>
              <a:t> - Date accessed 28th March 2022</a:t>
            </a:r>
            <a:endParaRPr lang="en-GB" sz="1000" b="0" dirty="0">
              <a:solidFill>
                <a:schemeClr val="accent5"/>
              </a:solidFill>
              <a:effectLst/>
              <a:latin typeface="+mj-lt"/>
            </a:endParaRPr>
          </a:p>
        </p:txBody>
      </p:sp>
      <p:pic>
        <p:nvPicPr>
          <p:cNvPr id="17" name="Picture 16" descr="A picture containing outdoor, grass, field, player&#10;&#10;Description automatically generated">
            <a:extLst>
              <a:ext uri="{FF2B5EF4-FFF2-40B4-BE49-F238E27FC236}">
                <a16:creationId xmlns:a16="http://schemas.microsoft.com/office/drawing/2014/main" id="{DEBFCAB5-A0B2-468E-B364-09633C60BFF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968" y="1351575"/>
            <a:ext cx="3642478" cy="4607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B12E7F-00F0-400C-B24F-78E6650E94B7}"/>
              </a:ext>
            </a:extLst>
          </p:cNvPr>
          <p:cNvSpPr txBox="1"/>
          <p:nvPr/>
        </p:nvSpPr>
        <p:spPr>
          <a:xfrm>
            <a:off x="4031017" y="1440431"/>
            <a:ext cx="40263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National Haemoglobinopathy Panel (MDT)</a:t>
            </a:r>
          </a:p>
        </p:txBody>
      </p:sp>
    </p:spTree>
    <p:extLst>
      <p:ext uri="{BB962C8B-B14F-4D97-AF65-F5344CB8AC3E}">
        <p14:creationId xmlns:p14="http://schemas.microsoft.com/office/powerpoint/2010/main" val="27226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4D22DB-B71E-45F7-9674-A9F8B165A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343C42-5080-CA49-83D2-1194B1D873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520827-1ED5-44BE-80C8-F86615CE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66473"/>
                </a:solidFill>
                <a:latin typeface="Avenir Next LT Pro" panose="020B0504020202020204" pitchFamily="34" charset="0"/>
              </a:rPr>
              <a:t>Haemoglobinopathy Coordinating Centres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F70C3-7E31-4B79-A6BF-BD7CF74D83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335" y="5846234"/>
            <a:ext cx="7301578" cy="829732"/>
          </a:xfrm>
        </p:spPr>
        <p:txBody>
          <a:bodyPr/>
          <a:lstStyle/>
          <a:p>
            <a:r>
              <a:rPr lang="en-GB" dirty="0"/>
              <a:t>Haemoglobinopathy Co-ordinating Centre Contacts . </a:t>
            </a:r>
            <a:r>
              <a:rPr lang="en-GB" dirty="0">
                <a:hlinkClick r:id="rId2"/>
              </a:rPr>
              <a:t>https://static1.squarespace.com/static/5e8ca9bcda00561f349fa870/t/5fda03918c5e556999ad69a3/1608123283685/Website+directory+HCCs.pdf</a:t>
            </a:r>
            <a:r>
              <a:rPr lang="en-GB" dirty="0"/>
              <a:t> – Accessed 28</a:t>
            </a:r>
            <a:r>
              <a:rPr lang="en-GB" baseline="30000" dirty="0"/>
              <a:t>th</a:t>
            </a:r>
            <a:r>
              <a:rPr lang="en-GB" dirty="0"/>
              <a:t> March 2022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E9DDFA-2EC1-4FFF-B1A9-34DDBF9F1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50" t="1141"/>
          <a:stretch/>
        </p:blipFill>
        <p:spPr>
          <a:xfrm>
            <a:off x="1669774" y="1282148"/>
            <a:ext cx="8543210" cy="4809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BABFB4-A019-412A-BC7B-05630FD980E0}"/>
              </a:ext>
            </a:extLst>
          </p:cNvPr>
          <p:cNvSpPr txBox="1"/>
          <p:nvPr/>
        </p:nvSpPr>
        <p:spPr>
          <a:xfrm>
            <a:off x="1669774" y="2516777"/>
            <a:ext cx="1508855" cy="5573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7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BDF36B-3814-4D9E-AAA6-66806002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66473"/>
                </a:solidFill>
                <a:latin typeface="Avenir Next LT Pro" panose="020B0504020202020204" pitchFamily="34" charset="0"/>
              </a:rPr>
              <a:t>North West Sickle HCC Mapping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5DEBE1F-376C-46C6-8840-1F17769A7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248253"/>
              </p:ext>
            </p:extLst>
          </p:nvPr>
        </p:nvGraphicFramePr>
        <p:xfrm>
          <a:off x="4251818" y="1727383"/>
          <a:ext cx="8156377" cy="4056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89B1F2-A1CD-4D2E-A705-9911EB61B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7256"/>
              </p:ext>
            </p:extLst>
          </p:nvPr>
        </p:nvGraphicFramePr>
        <p:xfrm>
          <a:off x="0" y="1727382"/>
          <a:ext cx="4814849" cy="414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BE163E-D2A3-485A-B8F0-766951F4FF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335" y="5958581"/>
            <a:ext cx="7604837" cy="6278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000" dirty="0">
                <a:latin typeface="+mj-lt"/>
              </a:rPr>
              <a:t>HCCs, Haemoglobinopathy Coordinating Centres; SHT, Specialised Haemoglobinopathy Teams; Localised  Haemoglobinopathy Teams</a:t>
            </a:r>
          </a:p>
          <a:p>
            <a:pPr>
              <a:spcBef>
                <a:spcPts val="0"/>
              </a:spcBef>
            </a:pPr>
            <a:r>
              <a:rPr lang="en-GB" sz="1000" dirty="0"/>
              <a:t>Slide courtesy of Joe Sharif</a:t>
            </a:r>
          </a:p>
        </p:txBody>
      </p:sp>
    </p:spTree>
    <p:extLst>
      <p:ext uri="{BB962C8B-B14F-4D97-AF65-F5344CB8AC3E}">
        <p14:creationId xmlns:p14="http://schemas.microsoft.com/office/powerpoint/2010/main" val="330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6CEE42-3C5C-4206-A7EE-0ACBC63E7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66473"/>
                </a:solidFill>
                <a:latin typeface="Avenir Next LT Pro" panose="020B0504020202020204" pitchFamily="34" charset="0"/>
              </a:rPr>
              <a:t>The role of the HCC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440D329-C7D9-45F8-AA37-BC9F40F5E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350853"/>
              </p:ext>
            </p:extLst>
          </p:nvPr>
        </p:nvGraphicFramePr>
        <p:xfrm>
          <a:off x="453136" y="1508726"/>
          <a:ext cx="11057654" cy="4604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E6ABFDD-CA77-4ABC-AAE5-3D619759C3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136" y="6113722"/>
            <a:ext cx="7884008" cy="8297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000" dirty="0">
                <a:latin typeface="+mj-lt"/>
              </a:rPr>
              <a:t>MDT, multi-disciplinary team; HCCs, Haemoglobinopathy Coordinating Centres  </a:t>
            </a:r>
          </a:p>
          <a:p>
            <a:pPr>
              <a:spcBef>
                <a:spcPts val="0"/>
              </a:spcBef>
            </a:pPr>
            <a:r>
              <a:rPr lang="en-GB" sz="1000" b="0" i="0" strike="noStrike" dirty="0">
                <a:solidFill>
                  <a:schemeClr val="accent5"/>
                </a:solidFill>
                <a:effectLst/>
                <a:latin typeface="+mj-lt"/>
              </a:rPr>
              <a:t>Haemoglobinopathies CRG update</a:t>
            </a:r>
            <a:r>
              <a:rPr lang="en-GB" sz="1000" b="0" i="0" strike="noStrike" dirty="0">
                <a:solidFill>
                  <a:schemeClr val="bg2"/>
                </a:solidFill>
                <a:effectLst/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en-GB" sz="1000" b="0" i="0" u="sng" strike="noStrike" dirty="0">
                <a:solidFill>
                  <a:srgbClr val="0097A7"/>
                </a:solidFill>
                <a:effectLst/>
                <a:latin typeface="+mj-lt"/>
                <a:hlinkClick r:id="rId7"/>
              </a:rPr>
              <a:t>https://haemoglobin.org.uk/wp-content/uploads/2020/03/Haemoglobinopathies-CRG-update.pdf</a:t>
            </a:r>
            <a:r>
              <a:rPr lang="en-GB" sz="1000" b="0" i="0" strike="noStrike" dirty="0">
                <a:solidFill>
                  <a:schemeClr val="accent5"/>
                </a:solidFill>
                <a:effectLst/>
                <a:latin typeface="+mj-lt"/>
              </a:rPr>
              <a:t> - Date accessed 28th March 2022</a:t>
            </a:r>
            <a:endParaRPr lang="en-GB" sz="1000" b="0" dirty="0">
              <a:solidFill>
                <a:schemeClr val="accent5"/>
              </a:solidFill>
              <a:effectLst/>
              <a:latin typeface="+mj-lt"/>
            </a:endParaRPr>
          </a:p>
          <a:p>
            <a:endParaRPr lang="en-GB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602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FE349F-AA90-4AF4-856A-6B6883B0F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4B8CEA-5B93-4E19-851C-6D0F36662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2944D9A-4F12-4B88-A78D-1CBBA6087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35EDB-7B79-448E-826C-94D352A27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3202F2-95F4-493E-B51F-5DEE55A0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5FFDBF-ED50-4B5C-9465-52E7D932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66473"/>
                </a:solidFill>
                <a:latin typeface="Avenir Next LT Pro" panose="020B0504020202020204" pitchFamily="34" charset="0"/>
              </a:rPr>
              <a:t>The role of the National MDT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210C60-4BDC-4DEA-AD0C-024132327D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335" y="6273209"/>
            <a:ext cx="7689898" cy="3508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000" dirty="0"/>
              <a:t>MDT, multi-disciplinary team; HCCs, Haemoglobinopathy Coordinating Centres  </a:t>
            </a:r>
          </a:p>
          <a:p>
            <a:pPr>
              <a:spcBef>
                <a:spcPts val="0"/>
              </a:spcBef>
            </a:pPr>
            <a:r>
              <a:rPr lang="en-GB" sz="1000" b="0" i="0" strike="noStrike" dirty="0">
                <a:solidFill>
                  <a:schemeClr val="accent5"/>
                </a:solidFill>
                <a:effectLst/>
                <a:latin typeface="+mj-lt"/>
              </a:rPr>
              <a:t>Haemoglobinopathies CRG update</a:t>
            </a:r>
            <a:r>
              <a:rPr lang="en-GB" sz="1000" b="0" i="0" strike="noStrike" dirty="0">
                <a:solidFill>
                  <a:schemeClr val="bg2"/>
                </a:solidFill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en-GB" sz="1000" b="0" i="0" u="sng" strike="noStrike" dirty="0">
                <a:solidFill>
                  <a:srgbClr val="0097A7"/>
                </a:solidFill>
                <a:effectLst/>
                <a:latin typeface="+mj-lt"/>
                <a:hlinkClick r:id="rId2"/>
              </a:rPr>
              <a:t>https://haemoglobin.org.uk/wp-content/uploads/2020/03/Haemoglobinopathies-CRG-update.pdf</a:t>
            </a:r>
            <a:r>
              <a:rPr lang="en-GB" sz="1000" b="0" i="0" strike="noStrike" dirty="0">
                <a:solidFill>
                  <a:schemeClr val="accent5"/>
                </a:solidFill>
                <a:effectLst/>
                <a:latin typeface="+mj-lt"/>
              </a:rPr>
              <a:t> - Date accessed 28th March 2022</a:t>
            </a:r>
            <a:endParaRPr lang="en-GB" sz="1000" b="0" dirty="0">
              <a:solidFill>
                <a:schemeClr val="accent5"/>
              </a:solidFill>
              <a:effectLst/>
              <a:latin typeface="+mj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E45F9B-43DD-4FD9-AA65-638A3F379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9388"/>
              </p:ext>
            </p:extLst>
          </p:nvPr>
        </p:nvGraphicFramePr>
        <p:xfrm>
          <a:off x="1133074" y="1180900"/>
          <a:ext cx="8932468" cy="476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37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BD7A0A-3F89-4854-91CF-5CF3BAA34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9BBF5B-C845-4F79-9083-75D3369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2681F4-3FA1-44C0-AC9F-847899270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ED3F51-A651-4F9F-BA82-3C1337739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6E3B9D-6A01-44D3-8D88-B3ADFD0A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0B0968-8C8C-430D-B1F2-C1746E569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0C5700-C102-4D14-B886-52079B871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0D7A3A-A58D-4290-90C2-B7D27DA40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4524F1-CBA2-4882-914F-906F8D1C0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A22853-218F-43FD-877F-F75BE9FB1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86A068-3721-4869-9777-E49AED0C4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FA2158-2350-49AE-ABBF-B6D69C7EC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66473"/>
                </a:solidFill>
                <a:latin typeface="Avenir Next LT Pro" panose="020B0504020202020204" pitchFamily="34" charset="0"/>
              </a:rPr>
              <a:t>Eligibility criteria for Adakveo in the UK</a:t>
            </a:r>
            <a:endParaRPr lang="en-GB" dirty="0">
              <a:solidFill>
                <a:srgbClr val="16647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372E4-F167-4141-A005-DFBAACF114DF}"/>
              </a:ext>
            </a:extLst>
          </p:cNvPr>
          <p:cNvSpPr txBox="1"/>
          <p:nvPr/>
        </p:nvSpPr>
        <p:spPr>
          <a:xfrm>
            <a:off x="600940" y="1718005"/>
            <a:ext cx="1056684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Avenir Next LT Pro" panose="020B0504020202020204" pitchFamily="34" charset="0"/>
              </a:rPr>
              <a:t>Key patient eligibility criteria for the use of crizanlizumab during managed access include: </a:t>
            </a:r>
          </a:p>
          <a:p>
            <a:pPr algn="just"/>
            <a:endParaRPr lang="en-GB" dirty="0">
              <a:latin typeface="Avenir Next LT Pro" panose="020B0504020202020204" pitchFamily="34" charset="0"/>
            </a:endParaRPr>
          </a:p>
          <a:p>
            <a:pPr algn="just"/>
            <a:r>
              <a:rPr lang="en-GB" dirty="0">
                <a:solidFill>
                  <a:srgbClr val="C00000"/>
                </a:solidFill>
                <a:latin typeface="Avenir Next LT Pro" panose="020B0504020202020204" pitchFamily="34" charset="0"/>
              </a:rPr>
              <a:t>• </a:t>
            </a:r>
            <a:r>
              <a:rPr lang="en-GB" dirty="0">
                <a:latin typeface="Avenir Next LT Pro" panose="020B0504020202020204" pitchFamily="34" charset="0"/>
              </a:rPr>
              <a:t>Patient has a confirmed diagnosis of sickle cell disease</a:t>
            </a:r>
          </a:p>
          <a:p>
            <a:pPr algn="just"/>
            <a:endParaRPr lang="en-GB" dirty="0">
              <a:latin typeface="Avenir Next LT Pro" panose="020B0504020202020204" pitchFamily="34" charset="0"/>
            </a:endParaRPr>
          </a:p>
          <a:p>
            <a:pPr algn="just"/>
            <a:r>
              <a:rPr lang="en-GB" dirty="0">
                <a:solidFill>
                  <a:srgbClr val="C00000"/>
                </a:solidFill>
                <a:latin typeface="Avenir Next LT Pro" panose="020B0504020202020204" pitchFamily="34" charset="0"/>
              </a:rPr>
              <a:t>•</a:t>
            </a:r>
            <a:r>
              <a:rPr lang="en-GB" dirty="0">
                <a:latin typeface="Avenir Next LT Pro" panose="020B0504020202020204" pitchFamily="34" charset="0"/>
              </a:rPr>
              <a:t> Patient is aged 16 and over and has had 2 or more confirmed sickle cell crises (vaso-occlusive crises) in the previous 12 months. A sickle cell crisis is as an acute painful episode that requires pain relief medication to manage at home or in hospital</a:t>
            </a:r>
          </a:p>
          <a:p>
            <a:pPr algn="just"/>
            <a:endParaRPr lang="en-GB" dirty="0">
              <a:latin typeface="Avenir Next LT Pro" panose="020B0504020202020204" pitchFamily="34" charset="0"/>
            </a:endParaRPr>
          </a:p>
          <a:p>
            <a:pPr algn="just"/>
            <a:r>
              <a:rPr lang="en-GB" dirty="0">
                <a:solidFill>
                  <a:srgbClr val="C00000"/>
                </a:solidFill>
                <a:latin typeface="Avenir Next LT Pro" panose="020B0504020202020204" pitchFamily="34" charset="0"/>
              </a:rPr>
              <a:t>•</a:t>
            </a:r>
            <a:r>
              <a:rPr lang="en-GB" dirty="0">
                <a:latin typeface="Avenir Next LT Pro" panose="020B0504020202020204" pitchFamily="34" charset="0"/>
              </a:rPr>
              <a:t> Application for treatment is made by a Specialised Haemoglobinopathy Team having been discussed and approved by the Haemoglobinopathy Coordinating Centres Multi-Disciplinary Team prior to initiation of treatment</a:t>
            </a:r>
          </a:p>
          <a:p>
            <a:pPr algn="just"/>
            <a:endParaRPr lang="en-GB" dirty="0">
              <a:latin typeface="Avenir Next LT Pro" panose="020B0504020202020204" pitchFamily="34" charset="0"/>
            </a:endParaRPr>
          </a:p>
          <a:p>
            <a:pPr algn="just"/>
            <a:r>
              <a:rPr lang="en-GB" dirty="0">
                <a:solidFill>
                  <a:srgbClr val="C00000"/>
                </a:solidFill>
                <a:latin typeface="Avenir Next LT Pro" panose="020B0504020202020204" pitchFamily="34" charset="0"/>
              </a:rPr>
              <a:t>•</a:t>
            </a:r>
            <a:r>
              <a:rPr lang="en-GB" dirty="0">
                <a:latin typeface="Avenir Next LT Pro" panose="020B0504020202020204" pitchFamily="34" charset="0"/>
              </a:rPr>
              <a:t> Crizanlizumab will be otherwise used as set out in its Summary of Product Characteristics (SmPC)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3C5196-587C-4770-9D8B-849B7B44FC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940" y="5910943"/>
            <a:ext cx="7817695" cy="6827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000" dirty="0">
                <a:solidFill>
                  <a:schemeClr val="accent5"/>
                </a:solidFill>
                <a:latin typeface="+mj-lt"/>
              </a:rPr>
              <a:t>VOC, vaso-occlusive crises; NICE, National Institute of Care Excellence  </a:t>
            </a:r>
          </a:p>
          <a:p>
            <a:pPr>
              <a:spcBef>
                <a:spcPts val="0"/>
              </a:spcBef>
            </a:pPr>
            <a:r>
              <a:rPr lang="en-GB" sz="1000" b="0" i="0" strike="noStrike" dirty="0">
                <a:solidFill>
                  <a:schemeClr val="accent5"/>
                </a:solidFill>
                <a:effectLst/>
                <a:latin typeface="+mj-lt"/>
              </a:rPr>
              <a:t>Managed Access Agreement: Crizanlizumab for preventi</a:t>
            </a:r>
            <a:r>
              <a:rPr lang="en-GB" sz="1000" dirty="0">
                <a:solidFill>
                  <a:schemeClr val="accent5"/>
                </a:solidFill>
                <a:latin typeface="+mj-lt"/>
              </a:rPr>
              <a:t>ng sickle cell crises in sickle cell disease. </a:t>
            </a:r>
            <a:r>
              <a:rPr lang="en-GB" sz="1000" b="0" i="0" u="none" strike="noStrike" dirty="0">
                <a:solidFill>
                  <a:srgbClr val="186272"/>
                </a:solidFill>
                <a:effectLst/>
                <a:latin typeface="+mj-lt"/>
                <a:hlinkClick r:id="rId2"/>
              </a:rPr>
              <a:t>https://www.nice.org.uk/guidance/ta743/resources/managed-access-agreement-pdf-10884144925</a:t>
            </a:r>
            <a:r>
              <a:rPr lang="en-GB" sz="1000" b="0" i="0" u="none" strike="noStrike" dirty="0">
                <a:solidFill>
                  <a:srgbClr val="186272"/>
                </a:solidFill>
                <a:effectLst/>
                <a:latin typeface="+mj-lt"/>
              </a:rPr>
              <a:t> </a:t>
            </a:r>
            <a:r>
              <a:rPr lang="en-GB" sz="1000" b="0" i="0" u="none" strike="noStrike" dirty="0">
                <a:solidFill>
                  <a:schemeClr val="accent4"/>
                </a:solidFill>
                <a:effectLst/>
                <a:latin typeface="+mj-lt"/>
              </a:rPr>
              <a:t>- </a:t>
            </a:r>
            <a:r>
              <a:rPr lang="en-GB" sz="1000" b="0" i="0" u="none" strike="noStrike" dirty="0">
                <a:solidFill>
                  <a:schemeClr val="accent5"/>
                </a:solidFill>
                <a:effectLst/>
                <a:latin typeface="+mj-lt"/>
              </a:rPr>
              <a:t>date accessed 29th March 2022</a:t>
            </a:r>
            <a:endParaRPr lang="en-GB" sz="100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00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A0D28B-1961-4608-9605-7C2ADD88E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Martin Besser </a:t>
            </a:r>
          </a:p>
          <a:p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Novartis: Advisory boards, educational grants, and speaker honoraria</a:t>
            </a:r>
          </a:p>
          <a:p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GBT: Advisory boards, educational grant</a:t>
            </a:r>
          </a:p>
          <a:p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Amgen: Advisory board</a:t>
            </a:r>
          </a:p>
          <a:p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Agios: Advisory boards</a:t>
            </a:r>
          </a:p>
          <a:p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Sanofi: Speaker honorarium</a:t>
            </a:r>
          </a:p>
          <a:p>
            <a:r>
              <a:rPr lang="en-GB" sz="18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Hemeo</a:t>
            </a:r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: Advisory board</a:t>
            </a:r>
          </a:p>
          <a:p>
            <a:endParaRPr lang="en-GB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99F1DD-DC5E-4E7D-AC68-E8349DB09113}"/>
              </a:ext>
            </a:extLst>
          </p:cNvPr>
          <p:cNvSpPr txBox="1">
            <a:spLocks/>
          </p:cNvSpPr>
          <p:nvPr/>
        </p:nvSpPr>
        <p:spPr>
          <a:xfrm>
            <a:off x="550334" y="535929"/>
            <a:ext cx="10719234" cy="9914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6072"/>
                </a:solidFill>
                <a:latin typeface="Avenir Next" panose="020B05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latin typeface="Avenir Next LT Pro" panose="020B0504020202020204" pitchFamily="34" charset="0"/>
              </a:rPr>
              <a:t>Disclosures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6072"/>
              </a:solidFill>
              <a:effectLst/>
              <a:uLnTx/>
              <a:uFillTx/>
              <a:latin typeface="Avenir Next" panose="020B0503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50026A-2EFA-4C4D-9B1E-D802178522A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967543" y="6163719"/>
            <a:ext cx="4224457" cy="7899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336311-6832-462D-9DD9-E55C07F17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672" y="3429000"/>
            <a:ext cx="9859962" cy="1636712"/>
          </a:xfrm>
        </p:spPr>
        <p:txBody>
          <a:bodyPr/>
          <a:lstStyle/>
          <a:p>
            <a:pPr algn="ctr"/>
            <a:r>
              <a:rPr lang="en-GB" dirty="0">
                <a:latin typeface="Avenir Next LT Pro" panose="020B0504020202020204" pitchFamily="34" charset="0"/>
              </a:rPr>
              <a:t>Cases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26158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43DCF0-12C6-44EE-A45C-795C6A9A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0"/>
            <a:ext cx="9272587" cy="1131888"/>
          </a:xfrm>
        </p:spPr>
        <p:txBody>
          <a:bodyPr/>
          <a:lstStyle/>
          <a:p>
            <a:r>
              <a:rPr lang="en-GB" dirty="0">
                <a:solidFill>
                  <a:srgbClr val="166473"/>
                </a:solidFill>
                <a:latin typeface="Avenir Next LT Pro" panose="020B0504020202020204" pitchFamily="34" charset="0"/>
              </a:rPr>
              <a:t>Patient 1 (hypothetical case study)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FA6C77-6B0B-48AD-9442-D42E63B354D0}"/>
              </a:ext>
            </a:extLst>
          </p:cNvPr>
          <p:cNvSpPr txBox="1">
            <a:spLocks/>
          </p:cNvSpPr>
          <p:nvPr/>
        </p:nvSpPr>
        <p:spPr>
          <a:xfrm>
            <a:off x="550335" y="1279526"/>
            <a:ext cx="11089218" cy="45455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23, female, care worker, </a:t>
            </a:r>
            <a:r>
              <a:rPr lang="en-GB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HbSC</a:t>
            </a: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Hb 97, multiple antibodies, </a:t>
            </a:r>
            <a:r>
              <a:rPr lang="en-GB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inc</a:t>
            </a: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 Anti K, Lea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5 admissions for crisis, one chest crisis, &gt;10 home crises in the past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1 exchange transfusions for chest crisis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Poor venous access, would require a 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Poor compliance with medication, DNA rate 25%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Avascular necrosis of humerus</a:t>
            </a:r>
          </a:p>
          <a:p>
            <a:pPr marL="0" lvl="1" indent="0">
              <a:buNone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	Has never tried hydroxycarbamide – told of bad effects through social contacts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Avenir Next LT Pro" panose="020B0504020202020204" pitchFamily="34" charset="0"/>
              </a:rPr>
              <a:t>Would like to try crizanlizumab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9C384EC-159C-4314-A860-A5C465789C7B}"/>
              </a:ext>
            </a:extLst>
          </p:cNvPr>
          <p:cNvSpPr txBox="1">
            <a:spLocks/>
          </p:cNvSpPr>
          <p:nvPr/>
        </p:nvSpPr>
        <p:spPr bwMode="auto">
          <a:xfrm>
            <a:off x="550335" y="6044941"/>
            <a:ext cx="979514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800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100" b="1" dirty="0">
                <a:latin typeface="Avenir Next LT Pro" panose="020B0504020202020204" pitchFamily="34" charset="0"/>
              </a:rPr>
              <a:t>ADAKVEO </a:t>
            </a:r>
            <a:r>
              <a:rPr lang="en-GB" sz="1100" b="1" kern="0" dirty="0">
                <a:solidFill>
                  <a:schemeClr val="tx1"/>
                </a:solidFill>
                <a:latin typeface="Avenir Next LT Pro" panose="020B0504020202020204" pitchFamily="34" charset="0"/>
              </a:rPr>
              <a:t>▼</a:t>
            </a:r>
            <a:r>
              <a:rPr lang="en-GB" sz="1100" b="1" dirty="0">
                <a:latin typeface="Avenir Next LT Pro" panose="020B0504020202020204" pitchFamily="34" charset="0"/>
              </a:rPr>
              <a:t> (crizanlizumab) is indicated for the prevention of recurrent VOCs in patients with SCD who are aged 16 years and over. It can be given as an add-on therapy to hydroxyurea/hydroxycarbamide (HU/HC) or as monotherapy in patients for whom HU/HC is inappropriate or inadequate.</a:t>
            </a:r>
          </a:p>
          <a:p>
            <a:pPr>
              <a:spcBef>
                <a:spcPts val="0"/>
              </a:spcBef>
            </a:pPr>
            <a:r>
              <a:rPr lang="en-GB" sz="1100" b="1" dirty="0">
                <a:latin typeface="Avenir Next LT Pro" panose="020B0504020202020204" pitchFamily="34" charset="0"/>
              </a:rPr>
              <a:t>ADAKVEO has a conditional marketing authorisation and further evidence is awaited</a:t>
            </a:r>
            <a:r>
              <a:rPr lang="en-GB" sz="1100" dirty="0">
                <a:latin typeface="Avenir Next LT Pro" panose="020B0504020202020204" pitchFamily="34" charset="0"/>
              </a:rPr>
              <a:t>.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8F1D194-95EE-446D-9A6A-E4B1F6B5D49F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50335" y="6432698"/>
            <a:ext cx="4747222" cy="1972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r>
              <a:rPr lang="en-GB" sz="1000" dirty="0"/>
              <a:t>Hb, Haemoglobin; DNA, did not attend </a:t>
            </a:r>
          </a:p>
        </p:txBody>
      </p:sp>
    </p:spTree>
    <p:extLst>
      <p:ext uri="{BB962C8B-B14F-4D97-AF65-F5344CB8AC3E}">
        <p14:creationId xmlns:p14="http://schemas.microsoft.com/office/powerpoint/2010/main" val="4238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94A727-D449-4DD1-87F4-D272B2E1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66473"/>
                </a:solidFill>
                <a:latin typeface="Avenir Next LT Pro" panose="020B0504020202020204" pitchFamily="34" charset="0"/>
              </a:rPr>
              <a:t>Patient 2 (hypothetical case study)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977832-B8B6-41FE-BADF-5AF504F5DC56}"/>
              </a:ext>
            </a:extLst>
          </p:cNvPr>
          <p:cNvSpPr txBox="1">
            <a:spLocks/>
          </p:cNvSpPr>
          <p:nvPr/>
        </p:nvSpPr>
        <p:spPr>
          <a:xfrm>
            <a:off x="550335" y="1279526"/>
            <a:ext cx="11089218" cy="4545542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45, male, reverend, </a:t>
            </a:r>
            <a:r>
              <a:rPr lang="en-GB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HbSC</a:t>
            </a: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Hb 104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3 home crises per year, no admissions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Good venous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Has never been offered hydroxycarbamide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Would like to try crizanlizumab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55116F5-0687-4AEA-949B-0AFFA7C1439B}"/>
              </a:ext>
            </a:extLst>
          </p:cNvPr>
          <p:cNvSpPr txBox="1">
            <a:spLocks/>
          </p:cNvSpPr>
          <p:nvPr/>
        </p:nvSpPr>
        <p:spPr bwMode="auto">
          <a:xfrm>
            <a:off x="550335" y="6044941"/>
            <a:ext cx="979514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800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100" b="1" dirty="0">
                <a:latin typeface="Avenir Next LT Pro" panose="020B0504020202020204" pitchFamily="34" charset="0"/>
              </a:rPr>
              <a:t>ADAKVEO </a:t>
            </a:r>
            <a:r>
              <a:rPr lang="en-GB" sz="1100" b="1" kern="0" dirty="0">
                <a:solidFill>
                  <a:schemeClr val="tx1"/>
                </a:solidFill>
                <a:latin typeface="Avenir Next LT Pro" panose="020B0504020202020204" pitchFamily="34" charset="0"/>
              </a:rPr>
              <a:t>▼</a:t>
            </a:r>
            <a:r>
              <a:rPr lang="en-GB" sz="1100" b="1" dirty="0">
                <a:latin typeface="Avenir Next LT Pro" panose="020B0504020202020204" pitchFamily="34" charset="0"/>
              </a:rPr>
              <a:t> (crizanlizumab) is indicated for the prevention of recurrent VOCs in patients with SCD who are aged 16 years and over. It can be given as an add-on therapy to hydroxyurea/hydroxycarbamide (HU/HC) or as monotherapy in patients for whom HU/HC is inappropriate or inadequate.</a:t>
            </a:r>
          </a:p>
          <a:p>
            <a:pPr>
              <a:spcBef>
                <a:spcPts val="0"/>
              </a:spcBef>
            </a:pPr>
            <a:r>
              <a:rPr lang="en-GB" sz="1100" b="1" dirty="0">
                <a:latin typeface="Avenir Next LT Pro" panose="020B0504020202020204" pitchFamily="34" charset="0"/>
              </a:rPr>
              <a:t>ADAKVEO has a conditional marketing authorisation and further evidence is awaited</a:t>
            </a:r>
            <a:r>
              <a:rPr lang="en-GB" sz="1100" dirty="0">
                <a:latin typeface="Avenir Next LT Pro" panose="020B0504020202020204" pitchFamily="34" charset="0"/>
              </a:rPr>
              <a:t>.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5C3439B-4ACF-4216-8EDB-89F5307EB5C4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50335" y="6432698"/>
            <a:ext cx="4608074" cy="1972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r>
              <a:rPr lang="en-GB" sz="1000" dirty="0"/>
              <a:t>Hb, Haemoglobin; DNA, did not attend </a:t>
            </a:r>
          </a:p>
        </p:txBody>
      </p:sp>
    </p:spTree>
    <p:extLst>
      <p:ext uri="{BB962C8B-B14F-4D97-AF65-F5344CB8AC3E}">
        <p14:creationId xmlns:p14="http://schemas.microsoft.com/office/powerpoint/2010/main" val="15959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BE0304-F5A8-4B54-BC56-1C25C6F7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66473"/>
                </a:solidFill>
                <a:latin typeface="Avenir Next LT Pro" panose="020B0504020202020204" pitchFamily="34" charset="0"/>
              </a:rPr>
              <a:t>Patient 3 (hypothetical case study)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5BC798-02CC-4480-AED4-198E0ECDA132}"/>
              </a:ext>
            </a:extLst>
          </p:cNvPr>
          <p:cNvSpPr txBox="1">
            <a:spLocks/>
          </p:cNvSpPr>
          <p:nvPr/>
        </p:nvSpPr>
        <p:spPr>
          <a:xfrm>
            <a:off x="550335" y="1279526"/>
            <a:ext cx="11089218" cy="4545542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23, male, working in catering, </a:t>
            </a:r>
            <a:r>
              <a:rPr lang="en-GB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HbSS</a:t>
            </a:r>
            <a:endParaRPr lang="en-GB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Hb 67, multiple antibodies Lea, Anti S, Anti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One severe chest crisis in the last 12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Fatigue, Sat 91% on recovery from acute crises with Hb 67, TR jet 3.7 m/s on Echo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On hydroxycarbamide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Poor compliance with medication</a:t>
            </a:r>
          </a:p>
          <a:p>
            <a:endParaRPr lang="en-GB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0A91929-52AC-490D-84F4-BE609FF2EF63}"/>
              </a:ext>
            </a:extLst>
          </p:cNvPr>
          <p:cNvSpPr txBox="1">
            <a:spLocks/>
          </p:cNvSpPr>
          <p:nvPr/>
        </p:nvSpPr>
        <p:spPr bwMode="auto">
          <a:xfrm>
            <a:off x="550335" y="6432698"/>
            <a:ext cx="4687587" cy="9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800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9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57200" indent="-263525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r>
              <a:rPr lang="en-GB" sz="1000" dirty="0"/>
              <a:t>Hb, Haemoglobin; DNA, did not attend </a:t>
            </a:r>
          </a:p>
        </p:txBody>
      </p:sp>
    </p:spTree>
    <p:extLst>
      <p:ext uri="{BB962C8B-B14F-4D97-AF65-F5344CB8AC3E}">
        <p14:creationId xmlns:p14="http://schemas.microsoft.com/office/powerpoint/2010/main" val="172005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E6D26-8530-4D94-9928-B36C8B73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66473"/>
                </a:solidFill>
                <a:latin typeface="Avenir Next LT Pro" panose="020B0504020202020204" pitchFamily="34" charset="0"/>
              </a:rPr>
              <a:t>Patient 4 (hypothetical case study)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7A7300-217D-4BB0-810D-813618D52CD2}"/>
              </a:ext>
            </a:extLst>
          </p:cNvPr>
          <p:cNvSpPr txBox="1">
            <a:spLocks/>
          </p:cNvSpPr>
          <p:nvPr/>
        </p:nvSpPr>
        <p:spPr>
          <a:xfrm>
            <a:off x="550335" y="1279526"/>
            <a:ext cx="11089218" cy="4545542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35, female, solicitor, </a:t>
            </a:r>
            <a:r>
              <a:rPr lang="en-GB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HbSS</a:t>
            </a:r>
            <a:endParaRPr lang="en-GB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Hb 77, Anti Le A antibody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4 crises at home in the past year, no admissions for 4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Hip avascular necrosis, awaiting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Not on hydroxyurea, never tried, due to bad reputation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Fatigued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Planning a second pregnancy this year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6189A49-B3DD-4449-9C57-0EED9471590A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50335" y="6432699"/>
            <a:ext cx="4946004" cy="873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r>
              <a:rPr lang="en-GB" sz="1000" dirty="0"/>
              <a:t>Hb, Haemoglobin; DNA, did not attend </a:t>
            </a:r>
          </a:p>
        </p:txBody>
      </p:sp>
    </p:spTree>
    <p:extLst>
      <p:ext uri="{BB962C8B-B14F-4D97-AF65-F5344CB8AC3E}">
        <p14:creationId xmlns:p14="http://schemas.microsoft.com/office/powerpoint/2010/main" val="39520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3A1499-D93C-42CA-A880-3800A02D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5" y="-10633"/>
            <a:ext cx="9273600" cy="1131571"/>
          </a:xfrm>
        </p:spPr>
        <p:txBody>
          <a:bodyPr/>
          <a:lstStyle/>
          <a:p>
            <a:r>
              <a:rPr lang="en-GB" dirty="0">
                <a:solidFill>
                  <a:srgbClr val="166473"/>
                </a:solidFill>
                <a:latin typeface="Avenir Next LT Pro" panose="020B0504020202020204" pitchFamily="34" charset="0"/>
              </a:rPr>
              <a:t>Patient 5 (hypothetical case study)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B9F780-7C04-4901-A939-987D5101E164}"/>
              </a:ext>
            </a:extLst>
          </p:cNvPr>
          <p:cNvSpPr txBox="1">
            <a:spLocks/>
          </p:cNvSpPr>
          <p:nvPr/>
        </p:nvSpPr>
        <p:spPr>
          <a:xfrm>
            <a:off x="550335" y="1279526"/>
            <a:ext cx="11089218" cy="4545542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24, female, unemployed, </a:t>
            </a:r>
            <a:r>
              <a:rPr lang="en-GB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HbSS</a:t>
            </a:r>
            <a:endParaRPr lang="en-GB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Childhood ischaemic stroke age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No crises while on exchange 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On regular exchange transfusion via vortex 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On hydroxyurea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Would like to change to crizanlizumab and hydroxyurea</a:t>
            </a:r>
          </a:p>
          <a:p>
            <a:endParaRPr lang="en-GB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endParaRPr lang="en-GB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EC8EDA0-A689-4048-B183-860A4713D209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58410" y="6410066"/>
            <a:ext cx="10861675" cy="232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r>
              <a:rPr lang="en-GB" sz="1000" dirty="0"/>
              <a:t>Hb, Haemoglobin; DNA, did not attend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15F2882-58E0-49F9-93AA-FDEE9E9092A4}"/>
              </a:ext>
            </a:extLst>
          </p:cNvPr>
          <p:cNvSpPr txBox="1">
            <a:spLocks/>
          </p:cNvSpPr>
          <p:nvPr/>
        </p:nvSpPr>
        <p:spPr bwMode="auto">
          <a:xfrm>
            <a:off x="550335" y="6044941"/>
            <a:ext cx="979514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800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100" b="1" dirty="0">
                <a:latin typeface="Avenir Next LT Pro" panose="020B0504020202020204" pitchFamily="34" charset="0"/>
              </a:rPr>
              <a:t>ADAKVEO </a:t>
            </a:r>
            <a:r>
              <a:rPr lang="en-GB" sz="1100" b="1" kern="0" dirty="0">
                <a:solidFill>
                  <a:schemeClr val="tx1"/>
                </a:solidFill>
                <a:latin typeface="Avenir Next LT Pro" panose="020B0504020202020204" pitchFamily="34" charset="0"/>
              </a:rPr>
              <a:t>▼</a:t>
            </a:r>
            <a:r>
              <a:rPr lang="en-GB" sz="1100" b="1" dirty="0">
                <a:latin typeface="Avenir Next LT Pro" panose="020B0504020202020204" pitchFamily="34" charset="0"/>
              </a:rPr>
              <a:t> (crizanlizumab) is indicated for the prevention of recurrent VOCs in patients with SCD who are aged 16 years and over. It can be given as an add-on therapy to hydroxyurea/hydroxycarbamide (HU/HC) or as monotherapy in patients for whom HU/HC is inappropriate or inadequate.</a:t>
            </a:r>
          </a:p>
          <a:p>
            <a:pPr>
              <a:spcBef>
                <a:spcPts val="0"/>
              </a:spcBef>
            </a:pPr>
            <a:r>
              <a:rPr lang="en-GB" sz="1100" b="1" dirty="0">
                <a:latin typeface="Avenir Next LT Pro" panose="020B0504020202020204" pitchFamily="34" charset="0"/>
              </a:rPr>
              <a:t>ADAKVEO has a conditional marketing authorisation and further evidence is awaited</a:t>
            </a:r>
            <a:r>
              <a:rPr lang="en-GB" sz="1100" dirty="0">
                <a:latin typeface="Avenir Next L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04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5D3135-E99C-45BB-9C44-C6F70F31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66473"/>
                </a:solidFill>
                <a:latin typeface="Avenir Next LT Pro" panose="020B0504020202020204" pitchFamily="34" charset="0"/>
              </a:rPr>
              <a:t>Patient 6 (hypothetical case study)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5989E9-DD93-4B69-9D19-07032A1E92E0}"/>
              </a:ext>
            </a:extLst>
          </p:cNvPr>
          <p:cNvSpPr txBox="1">
            <a:spLocks/>
          </p:cNvSpPr>
          <p:nvPr/>
        </p:nvSpPr>
        <p:spPr>
          <a:xfrm>
            <a:off x="550335" y="1279526"/>
            <a:ext cx="11089218" cy="4545542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26, female, accountant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Hb 119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Frequent home crises requiring tramadol MR at night and oxycodone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1 g of HU  (15mg/kg)  for the last 4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HbF</a:t>
            </a: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 30.8% from 15.7% and baseline Hb of 98g/l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Average veins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venir Next LT Pro" panose="020B0504020202020204" pitchFamily="34" charset="0"/>
              </a:rPr>
              <a:t>Would like to try crizanlizumab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07F30B3-16AC-4335-911B-905B181D8D75}"/>
              </a:ext>
            </a:extLst>
          </p:cNvPr>
          <p:cNvSpPr txBox="1">
            <a:spLocks/>
          </p:cNvSpPr>
          <p:nvPr/>
        </p:nvSpPr>
        <p:spPr>
          <a:xfrm>
            <a:off x="550335" y="6379332"/>
            <a:ext cx="7361213" cy="2798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r>
              <a:rPr lang="en-GB" sz="1000" dirty="0"/>
              <a:t>Hb, Haemoglobin; DNA, did not attend; HU, hydroxyurea; MR, modified release 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6920CC1-848D-464E-91EE-52CEE23C25CF}"/>
              </a:ext>
            </a:extLst>
          </p:cNvPr>
          <p:cNvSpPr txBox="1">
            <a:spLocks/>
          </p:cNvSpPr>
          <p:nvPr/>
        </p:nvSpPr>
        <p:spPr bwMode="auto">
          <a:xfrm>
            <a:off x="550335" y="5825069"/>
            <a:ext cx="9795144" cy="58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800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100" b="1" dirty="0">
                <a:latin typeface="Avenir Next LT Pro" panose="020B0504020202020204" pitchFamily="34" charset="0"/>
              </a:rPr>
              <a:t>ADAKVEO </a:t>
            </a:r>
            <a:r>
              <a:rPr lang="en-GB" sz="1100" b="1" kern="0" dirty="0">
                <a:solidFill>
                  <a:schemeClr val="tx1"/>
                </a:solidFill>
                <a:latin typeface="Avenir Next LT Pro" panose="020B0504020202020204" pitchFamily="34" charset="0"/>
              </a:rPr>
              <a:t>▼</a:t>
            </a:r>
            <a:r>
              <a:rPr lang="en-GB" sz="1100" b="1" dirty="0">
                <a:latin typeface="Avenir Next LT Pro" panose="020B0504020202020204" pitchFamily="34" charset="0"/>
              </a:rPr>
              <a:t> (crizanlizumab) is indicated for the prevention of recurrent VOCs in patients with SCD who are aged 16 years and over. It can be given as an add-on therapy to hydroxyurea/hydroxycarbamide (HU/HC) or as monotherapy in patients for whom HU/HC is inappropriate or inadequate.</a:t>
            </a:r>
          </a:p>
          <a:p>
            <a:pPr>
              <a:spcBef>
                <a:spcPts val="0"/>
              </a:spcBef>
            </a:pPr>
            <a:r>
              <a:rPr lang="en-GB" sz="1100" b="1" dirty="0">
                <a:latin typeface="Avenir Next LT Pro" panose="020B0504020202020204" pitchFamily="34" charset="0"/>
              </a:rPr>
              <a:t>ADAKVEO has a conditional marketing authorisation and further evidence is awaited</a:t>
            </a:r>
            <a:r>
              <a:rPr lang="en-GB" sz="1100" dirty="0">
                <a:latin typeface="Avenir Next L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66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50026A-2EFA-4C4D-9B1E-D802178522A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967543" y="6163719"/>
            <a:ext cx="4224457" cy="78997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6A0B8091-2A1A-4D3D-81F7-DF36050A3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142" y="3609754"/>
            <a:ext cx="9859716" cy="1196093"/>
          </a:xfrm>
        </p:spPr>
        <p:txBody>
          <a:bodyPr/>
          <a:lstStyle/>
          <a:p>
            <a:pPr algn="ctr"/>
            <a:r>
              <a:rPr lang="en-GB" b="1" dirty="0">
                <a:latin typeface="Avenir Next LT Pro" panose="020B05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945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893AB5-045C-450B-9875-E2BABC1EE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Joe Sharif</a:t>
            </a:r>
          </a:p>
          <a:p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Novartis: Advisory boards and speaker honoraria</a:t>
            </a:r>
          </a:p>
          <a:p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GBT: Advisory board and speaker honoraria</a:t>
            </a:r>
          </a:p>
          <a:p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Emmaus Medical: Advisory board</a:t>
            </a:r>
          </a:p>
          <a:p>
            <a:endParaRPr lang="en-GB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1F0853-9588-42C4-AB1F-F88AE51C2830}"/>
              </a:ext>
            </a:extLst>
          </p:cNvPr>
          <p:cNvSpPr txBox="1">
            <a:spLocks/>
          </p:cNvSpPr>
          <p:nvPr/>
        </p:nvSpPr>
        <p:spPr>
          <a:xfrm>
            <a:off x="550334" y="535929"/>
            <a:ext cx="10719234" cy="9914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6072"/>
                </a:solidFill>
                <a:latin typeface="Avenir Next" panose="020B05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latin typeface="Avenir Next LT Pro" panose="020B0504020202020204" pitchFamily="34" charset="0"/>
              </a:rPr>
              <a:t>Disclosures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6072"/>
              </a:solidFill>
              <a:effectLst/>
              <a:uLnTx/>
              <a:uFillTx/>
              <a:latin typeface="Avenir Next" panose="020B0503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043F7-B7C1-4024-B3A7-B205BF1918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335" y="5620102"/>
            <a:ext cx="10640179" cy="113157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sz="1000" dirty="0">
                <a:solidFill>
                  <a:schemeClr val="accent5"/>
                </a:solidFill>
              </a:rPr>
              <a:t>VOC, vaso-occlusive crises; SCD, sickle cell disease </a:t>
            </a:r>
          </a:p>
          <a:p>
            <a:pPr>
              <a:spcBef>
                <a:spcPts val="0"/>
              </a:spcBef>
            </a:pPr>
            <a:r>
              <a:rPr lang="en-GB" sz="1000" b="0" i="0" u="none" strike="noStrike" baseline="0" dirty="0">
                <a:solidFill>
                  <a:schemeClr val="accent5"/>
                </a:solidFill>
              </a:rPr>
              <a:t>*Severe VOCs were defined as a patient-reported A&amp;E visit or hospitalisation for pain treatment in the 12 months prior to enrolment	</a:t>
            </a:r>
            <a:endParaRPr lang="en-GB" sz="1000" dirty="0">
              <a:solidFill>
                <a:schemeClr val="accent5"/>
              </a:solidFill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solidFill>
                  <a:schemeClr val="accent5"/>
                </a:solidFill>
              </a:rPr>
              <a:t>1. </a:t>
            </a:r>
            <a:r>
              <a:rPr lang="en-GB" sz="1000" dirty="0" err="1">
                <a:solidFill>
                  <a:schemeClr val="accent5"/>
                </a:solidFill>
              </a:rPr>
              <a:t>Piel</a:t>
            </a:r>
            <a:r>
              <a:rPr lang="en-GB" sz="1000" dirty="0">
                <a:solidFill>
                  <a:schemeClr val="accent5"/>
                </a:solidFill>
              </a:rPr>
              <a:t> FB, et </a:t>
            </a:r>
            <a:r>
              <a:rPr lang="en-GB" sz="1000" dirty="0" err="1">
                <a:solidFill>
                  <a:schemeClr val="accent5"/>
                </a:solidFill>
              </a:rPr>
              <a:t>al.N</a:t>
            </a:r>
            <a:r>
              <a:rPr lang="en-GB" sz="1000" dirty="0">
                <a:solidFill>
                  <a:schemeClr val="accent5"/>
                </a:solidFill>
              </a:rPr>
              <a:t> </a:t>
            </a:r>
            <a:r>
              <a:rPr lang="en-GB" sz="1000" dirty="0" err="1">
                <a:solidFill>
                  <a:schemeClr val="accent5"/>
                </a:solidFill>
              </a:rPr>
              <a:t>Engl</a:t>
            </a:r>
            <a:r>
              <a:rPr lang="en-GB" sz="1000" dirty="0">
                <a:solidFill>
                  <a:schemeClr val="accent5"/>
                </a:solidFill>
              </a:rPr>
              <a:t> J Med. 2017;376(16):1561–1573. 2.Serjeant GR. J R Coll Physicians </a:t>
            </a:r>
            <a:r>
              <a:rPr lang="en-GB" sz="1000" dirty="0" err="1">
                <a:solidFill>
                  <a:schemeClr val="accent5"/>
                </a:solidFill>
              </a:rPr>
              <a:t>Lond</a:t>
            </a:r>
            <a:r>
              <a:rPr lang="en-GB" sz="1000" dirty="0">
                <a:solidFill>
                  <a:schemeClr val="accent5"/>
                </a:solidFill>
              </a:rPr>
              <a:t>. 1996;30:37–41. </a:t>
            </a:r>
            <a:r>
              <a:rPr lang="fr-FR" sz="1000" dirty="0">
                <a:solidFill>
                  <a:schemeClr val="accent5"/>
                </a:solidFill>
              </a:rPr>
              <a:t>3.Rees DC, et </a:t>
            </a:r>
            <a:r>
              <a:rPr lang="fr-FR" sz="1000" dirty="0" err="1">
                <a:solidFill>
                  <a:schemeClr val="accent5"/>
                </a:solidFill>
              </a:rPr>
              <a:t>al.Lancet</a:t>
            </a:r>
            <a:r>
              <a:rPr lang="fr-FR" sz="1000" dirty="0">
                <a:solidFill>
                  <a:schemeClr val="accent5"/>
                </a:solidFill>
              </a:rPr>
              <a:t>. 2010;376:2018–2031. </a:t>
            </a:r>
            <a:r>
              <a:rPr lang="en-GB" sz="1000" dirty="0">
                <a:solidFill>
                  <a:schemeClr val="accent5"/>
                </a:solidFill>
              </a:rPr>
              <a:t>4.Vichinsky EP, et al. N </a:t>
            </a:r>
            <a:r>
              <a:rPr lang="en-GB" sz="1000" dirty="0" err="1">
                <a:solidFill>
                  <a:schemeClr val="accent5"/>
                </a:solidFill>
              </a:rPr>
              <a:t>Engl</a:t>
            </a:r>
            <a:r>
              <a:rPr lang="en-GB" sz="1000" dirty="0">
                <a:solidFill>
                  <a:schemeClr val="accent5"/>
                </a:solidFill>
              </a:rPr>
              <a:t> J Med. 2000;342(25):</a:t>
            </a:r>
            <a:r>
              <a:rPr lang="en-GB" sz="1000" dirty="0">
                <a:solidFill>
                  <a:schemeClr val="accent5"/>
                </a:solidFill>
                <a:latin typeface="+mj-lt"/>
              </a:rPr>
              <a:t>1855–1865. 5. Steinberg MH. Sickle cell disease and associated hemoglobinopathies. In: Goldman L, </a:t>
            </a:r>
            <a:r>
              <a:rPr lang="en-GB" sz="1000" dirty="0" err="1">
                <a:solidFill>
                  <a:schemeClr val="accent5"/>
                </a:solidFill>
                <a:latin typeface="+mj-lt"/>
              </a:rPr>
              <a:t>Ausiello</a:t>
            </a:r>
            <a:r>
              <a:rPr lang="en-GB" sz="1000" dirty="0">
                <a:solidFill>
                  <a:schemeClr val="accent5"/>
                </a:solidFill>
                <a:latin typeface="+mj-lt"/>
              </a:rPr>
              <a:t> D, eds, </a:t>
            </a:r>
            <a:r>
              <a:rPr lang="en-GB" sz="1000" dirty="0" err="1">
                <a:solidFill>
                  <a:schemeClr val="accent5"/>
                </a:solidFill>
                <a:latin typeface="+mj-lt"/>
              </a:rPr>
              <a:t>CecilMedicine</a:t>
            </a:r>
            <a:r>
              <a:rPr lang="en-GB" sz="1000" dirty="0">
                <a:solidFill>
                  <a:schemeClr val="accent5"/>
                </a:solidFill>
                <a:latin typeface="+mj-lt"/>
              </a:rPr>
              <a:t>, 23rd ed. Philadelphia, PA; Saunders Elsevier; 2008:1217–1226. </a:t>
            </a:r>
            <a:r>
              <a:rPr lang="fr-FR" sz="1000" dirty="0">
                <a:solidFill>
                  <a:schemeClr val="accent5"/>
                </a:solidFill>
                <a:latin typeface="+mj-lt"/>
              </a:rPr>
              <a:t>6. </a:t>
            </a:r>
            <a:r>
              <a:rPr lang="fr-FR" sz="1000" dirty="0" err="1">
                <a:solidFill>
                  <a:schemeClr val="accent5"/>
                </a:solidFill>
                <a:latin typeface="+mj-lt"/>
              </a:rPr>
              <a:t>Conran</a:t>
            </a:r>
            <a:r>
              <a:rPr lang="fr-FR" sz="1000" dirty="0">
                <a:solidFill>
                  <a:schemeClr val="accent5"/>
                </a:solidFill>
                <a:latin typeface="+mj-lt"/>
              </a:rPr>
              <a:t> N, et </a:t>
            </a:r>
            <a:r>
              <a:rPr lang="fr-FR" sz="1000" dirty="0" err="1">
                <a:solidFill>
                  <a:schemeClr val="accent5"/>
                </a:solidFill>
                <a:latin typeface="+mj-lt"/>
              </a:rPr>
              <a:t>al.Hemoglobin</a:t>
            </a:r>
            <a:r>
              <a:rPr lang="fr-FR" sz="1000" dirty="0">
                <a:solidFill>
                  <a:schemeClr val="accent5"/>
                </a:solidFill>
                <a:latin typeface="+mj-lt"/>
              </a:rPr>
              <a:t>. 2009;33(1):1–16. </a:t>
            </a:r>
            <a:r>
              <a:rPr lang="de-DE" sz="1000" dirty="0">
                <a:solidFill>
                  <a:schemeClr val="accent5"/>
                </a:solidFill>
                <a:latin typeface="+mj-lt"/>
              </a:rPr>
              <a:t>7. Steinberg MH. N Engl J Med. 1999;340(13):1021–1030. </a:t>
            </a:r>
            <a:r>
              <a:rPr lang="sv-SE" sz="1000" dirty="0">
                <a:solidFill>
                  <a:schemeClr val="accent5"/>
                </a:solidFill>
                <a:latin typeface="+mj-lt"/>
              </a:rPr>
              <a:t>8. Madigan C &amp; Malik P. Expert Rev </a:t>
            </a:r>
          </a:p>
          <a:p>
            <a:pPr>
              <a:spcBef>
                <a:spcPts val="0"/>
              </a:spcBef>
            </a:pPr>
            <a:r>
              <a:rPr lang="sv-SE" sz="1000" dirty="0">
                <a:solidFill>
                  <a:schemeClr val="accent5"/>
                </a:solidFill>
                <a:latin typeface="+mj-lt"/>
              </a:rPr>
              <a:t>Mol Med. 2006;8(9):1–23. 9. </a:t>
            </a:r>
            <a:r>
              <a:rPr lang="en-GB" sz="1000" dirty="0">
                <a:solidFill>
                  <a:schemeClr val="accent5"/>
                </a:solidFill>
                <a:latin typeface="+mj-lt"/>
              </a:rPr>
              <a:t>Ballas SK, et al. </a:t>
            </a:r>
            <a:r>
              <a:rPr lang="en-GB" sz="1000" dirty="0" err="1">
                <a:solidFill>
                  <a:schemeClr val="accent5"/>
                </a:solidFill>
                <a:latin typeface="+mj-lt"/>
              </a:rPr>
              <a:t>Hemoglobin</a:t>
            </a:r>
            <a:r>
              <a:rPr lang="en-GB" sz="1000" dirty="0">
                <a:solidFill>
                  <a:schemeClr val="accent5"/>
                </a:solidFill>
                <a:latin typeface="+mj-lt"/>
              </a:rPr>
              <a:t>. 1995;19(6):323–333.</a:t>
            </a:r>
            <a:r>
              <a:rPr lang="en-GB" sz="1000" b="0" i="0" u="none" strike="noStrike" baseline="0" dirty="0">
                <a:solidFill>
                  <a:schemeClr val="accent5"/>
                </a:solidFill>
                <a:latin typeface="+mj-lt"/>
              </a:rPr>
              <a:t>	9. Darbari </a:t>
            </a:r>
            <a:r>
              <a:rPr lang="fr-FR" sz="1000" b="0" i="0" u="none" strike="noStrike" baseline="0" dirty="0">
                <a:latin typeface="+mj-lt"/>
              </a:rPr>
              <a:t>DS, et al. </a:t>
            </a:r>
            <a:r>
              <a:rPr lang="fr-FR" sz="1000" b="0" i="0" u="none" strike="noStrike" baseline="0" dirty="0" err="1">
                <a:latin typeface="+mj-lt"/>
              </a:rPr>
              <a:t>PLoS</a:t>
            </a:r>
            <a:r>
              <a:rPr lang="fr-FR" sz="1000" b="0" i="0" u="none" strike="noStrike" baseline="0" dirty="0">
                <a:latin typeface="+mj-lt"/>
              </a:rPr>
              <a:t> One. 2013;8(11):e79923</a:t>
            </a:r>
            <a:endParaRPr lang="en-GB" sz="1000" b="0" i="0" u="none" strike="noStrike" baseline="0" dirty="0">
              <a:solidFill>
                <a:schemeClr val="accent5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sv-SE" dirty="0">
              <a:solidFill>
                <a:schemeClr val="accent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4765F-45DD-4A37-94C7-749635F90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34"/>
          <a:stretch/>
        </p:blipFill>
        <p:spPr>
          <a:xfrm>
            <a:off x="6269667" y="1332308"/>
            <a:ext cx="4601904" cy="3600717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3E10C9F-4BC3-4225-8329-1701B851415A}"/>
              </a:ext>
            </a:extLst>
          </p:cNvPr>
          <p:cNvSpPr txBox="1">
            <a:spLocks/>
          </p:cNvSpPr>
          <p:nvPr/>
        </p:nvSpPr>
        <p:spPr>
          <a:xfrm>
            <a:off x="550335" y="1785153"/>
            <a:ext cx="5372000" cy="3287693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SCD is a multicellular disorder that can affect nearly every organ in the body, including the heart, eyes and bones</a:t>
            </a:r>
            <a:r>
              <a:rPr lang="en-US" sz="1800" baseline="30000" dirty="0">
                <a:solidFill>
                  <a:schemeClr val="tx1"/>
                </a:solidFill>
                <a:latin typeface="Avenir Next LT Pro" panose="020B0504020202020204" pitchFamily="34" charset="0"/>
              </a:rPr>
              <a:t>1-4</a:t>
            </a:r>
            <a:endParaRPr lang="en-US" sz="18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171450" indent="-17145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Vaso-occlusion and VOCs can lead to end-organ damage and multiorgan failure</a:t>
            </a:r>
            <a:r>
              <a:rPr lang="en-US" sz="1800" baseline="30000" dirty="0">
                <a:solidFill>
                  <a:schemeClr val="tx1"/>
                </a:solidFill>
                <a:latin typeface="Avenir Next LT Pro" panose="020B0504020202020204" pitchFamily="34" charset="0"/>
              </a:rPr>
              <a:t>5-8</a:t>
            </a:r>
          </a:p>
          <a:p>
            <a:pPr marL="171450" indent="-17145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One or more severe VOCs* </a:t>
            </a:r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per year have been associated with an increased risk of death at an earlier age</a:t>
            </a:r>
            <a:r>
              <a:rPr lang="en-GB" sz="1800" baseline="30000" dirty="0">
                <a:solidFill>
                  <a:schemeClr val="tx1"/>
                </a:solidFill>
                <a:latin typeface="Avenir Next LT Pro" panose="020B0504020202020204" pitchFamily="34" charset="0"/>
              </a:rPr>
              <a:t>9</a:t>
            </a:r>
          </a:p>
          <a:p>
            <a:pPr marL="171450" indent="-17145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A decrease of approximately 10 years in life expectancy was observed in SCD patients with one or more severe VOCs</a:t>
            </a:r>
            <a:r>
              <a:rPr lang="en-GB" sz="1800" baseline="30000" dirty="0">
                <a:solidFill>
                  <a:schemeClr val="tx1"/>
                </a:solidFill>
                <a:latin typeface="Avenir Next LT Pro" panose="020B0504020202020204" pitchFamily="34" charset="0"/>
              </a:rPr>
              <a:t>9</a:t>
            </a:r>
          </a:p>
          <a:p>
            <a:endParaRPr lang="en-GB" sz="18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C4FAD-DAFD-4577-8388-730D1D139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849" y="4894834"/>
            <a:ext cx="4193722" cy="477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1DD284-F08C-49B0-AEDB-6BD9F5F3A3EA}"/>
              </a:ext>
            </a:extLst>
          </p:cNvPr>
          <p:cNvSpPr txBox="1"/>
          <p:nvPr/>
        </p:nvSpPr>
        <p:spPr>
          <a:xfrm>
            <a:off x="8774710" y="5394887"/>
            <a:ext cx="3255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venir Next LT Pro" panose="020B0504020202020204" pitchFamily="34" charset="0"/>
              </a:rPr>
              <a:t>Adapted from Darbari DS, et al</a:t>
            </a:r>
            <a:r>
              <a:rPr lang="en-GB" sz="1100" baseline="30000" dirty="0">
                <a:latin typeface="Avenir Next LT Pro" panose="020B0504020202020204" pitchFamily="34" charset="0"/>
              </a:rPr>
              <a:t>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AE83EC-0186-4080-ACDB-236CB161C464}"/>
              </a:ext>
            </a:extLst>
          </p:cNvPr>
          <p:cNvSpPr txBox="1">
            <a:spLocks/>
          </p:cNvSpPr>
          <p:nvPr/>
        </p:nvSpPr>
        <p:spPr>
          <a:xfrm>
            <a:off x="562717" y="493819"/>
            <a:ext cx="10719234" cy="9914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6072"/>
                </a:solidFill>
                <a:latin typeface="Avenir Next" panose="020B05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latin typeface="Avenir Next LT Pro" panose="020B0504020202020204" pitchFamily="34" charset="0"/>
              </a:rPr>
              <a:t>Impact of VOCs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6072"/>
              </a:solidFill>
              <a:effectLst/>
              <a:uLnTx/>
              <a:uFillTx/>
              <a:latin typeface="Avenir Next" panose="020B0503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51365F-06C9-4A0E-833D-43C947AF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03" y="-76892"/>
            <a:ext cx="9273600" cy="1131571"/>
          </a:xfrm>
        </p:spPr>
        <p:txBody>
          <a:bodyPr/>
          <a:lstStyle/>
          <a:p>
            <a:r>
              <a:rPr lang="en-US" dirty="0">
                <a:solidFill>
                  <a:srgbClr val="166473"/>
                </a:solidFill>
                <a:latin typeface="Avenir Next LT Pro" panose="020B0504020202020204" pitchFamily="34" charset="0"/>
              </a:rPr>
              <a:t>Pathophysiology of </a:t>
            </a:r>
            <a:r>
              <a:rPr lang="en-NZ" dirty="0">
                <a:solidFill>
                  <a:srgbClr val="166473"/>
                </a:solidFill>
                <a:latin typeface="Avenir Next LT Pro" panose="020B0504020202020204" pitchFamily="34" charset="0"/>
              </a:rPr>
              <a:t>VOCs</a:t>
            </a:r>
            <a:endParaRPr lang="en-GB" dirty="0">
              <a:solidFill>
                <a:srgbClr val="166473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81FF4C-7643-41BE-B6D8-D90F8431CC7C}"/>
              </a:ext>
            </a:extLst>
          </p:cNvPr>
          <p:cNvSpPr txBox="1">
            <a:spLocks/>
          </p:cNvSpPr>
          <p:nvPr/>
        </p:nvSpPr>
        <p:spPr>
          <a:xfrm>
            <a:off x="655365" y="1718779"/>
            <a:ext cx="10872788" cy="1402674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Although the complex mechanisms involved in development of acute vaso-occlusive clots in SCD are not fully understood, the adhesive interactions mediated by P-selectin are known to play an important role</a:t>
            </a:r>
            <a:r>
              <a:rPr lang="en-US" sz="1600" baseline="30000" dirty="0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1,2</a:t>
            </a:r>
          </a:p>
          <a:p>
            <a:pPr marL="171450" indent="-17145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At the endothelial cell surface, P-selectin mediates adhesion of blood cells to the endothelium through its interactions with PSGL-1 receptors on leukocytes, and PSGL-1-like receptors on sickled erythrocytes</a:t>
            </a:r>
            <a:r>
              <a:rPr lang="en-US" sz="1600" baseline="30000" dirty="0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1–3</a:t>
            </a:r>
          </a:p>
          <a:p>
            <a:endParaRPr lang="en-GB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A237DB8-AD72-433E-BDB0-F68FBA88F805}"/>
              </a:ext>
            </a:extLst>
          </p:cNvPr>
          <p:cNvSpPr txBox="1">
            <a:spLocks/>
          </p:cNvSpPr>
          <p:nvPr/>
        </p:nvSpPr>
        <p:spPr>
          <a:xfrm>
            <a:off x="550335" y="6120110"/>
            <a:ext cx="7857764" cy="252324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en-US" sz="1000" dirty="0"/>
              <a:t>VOC, vaso-occlusive crises; SCD, sickle cell disease; PSGL, P-selectin glycoprotein ligand</a:t>
            </a:r>
            <a:endParaRPr lang="en-GB" sz="1000" dirty="0"/>
          </a:p>
          <a:p>
            <a:pPr>
              <a:spcBef>
                <a:spcPts val="0"/>
              </a:spcBef>
            </a:pPr>
            <a:r>
              <a:rPr lang="en-GB" sz="1000" dirty="0"/>
              <a:t>1. Wagner DD &amp; </a:t>
            </a:r>
            <a:r>
              <a:rPr lang="en-GB" sz="1000" dirty="0" err="1"/>
              <a:t>Frenette</a:t>
            </a:r>
            <a:r>
              <a:rPr lang="en-GB" sz="1000" dirty="0"/>
              <a:t> PS. </a:t>
            </a:r>
            <a:r>
              <a:rPr lang="en-GB" sz="1000" i="1" dirty="0"/>
              <a:t>Blood</a:t>
            </a:r>
            <a:r>
              <a:rPr lang="en-GB" sz="1000" dirty="0"/>
              <a:t> 2008;111:5271–81. 2. Matsui NM et al. </a:t>
            </a:r>
            <a:r>
              <a:rPr lang="en-GB" sz="1000" i="1" dirty="0"/>
              <a:t>Blood</a:t>
            </a:r>
            <a:r>
              <a:rPr lang="en-GB" sz="1000" dirty="0"/>
              <a:t> 2001;98:1955–62. 3. </a:t>
            </a:r>
            <a:r>
              <a:rPr lang="en-GB" sz="1000" dirty="0" err="1"/>
              <a:t>Gawaz</a:t>
            </a:r>
            <a:r>
              <a:rPr lang="en-GB" sz="1000" dirty="0"/>
              <a:t> M et al. </a:t>
            </a:r>
            <a:r>
              <a:rPr lang="en-GB" sz="1000" i="1" dirty="0"/>
              <a:t>J Clin Invest </a:t>
            </a:r>
            <a:r>
              <a:rPr lang="en-GB" sz="1000" dirty="0"/>
              <a:t>2005;115:3378–84. 4. </a:t>
            </a:r>
            <a:r>
              <a:rPr lang="en-GB" sz="1000" dirty="0" err="1"/>
              <a:t>Kutlar</a:t>
            </a:r>
            <a:r>
              <a:rPr lang="en-GB" sz="1000" dirty="0"/>
              <a:t> A &amp; </a:t>
            </a:r>
            <a:r>
              <a:rPr lang="en-GB" sz="1000" dirty="0" err="1"/>
              <a:t>Embury</a:t>
            </a:r>
            <a:r>
              <a:rPr lang="en-GB" sz="1000" dirty="0"/>
              <a:t> SH. </a:t>
            </a:r>
            <a:r>
              <a:rPr lang="en-GB" sz="1000" dirty="0" err="1"/>
              <a:t>Hematol</a:t>
            </a:r>
            <a:r>
              <a:rPr lang="en-GB" sz="1000" dirty="0"/>
              <a:t> </a:t>
            </a:r>
            <a:r>
              <a:rPr lang="en-GB" sz="1000" i="1" dirty="0"/>
              <a:t>Oncol Clin N Am </a:t>
            </a:r>
            <a:r>
              <a:rPr lang="en-GB" sz="1000" dirty="0"/>
              <a:t>2014;28:323–39. 5. Matsui NM et al. </a:t>
            </a:r>
            <a:r>
              <a:rPr lang="en-GB" sz="1000" i="1" dirty="0"/>
              <a:t>Blood</a:t>
            </a:r>
            <a:r>
              <a:rPr lang="en-GB" sz="1000" dirty="0"/>
              <a:t> 2002;100:3790–6.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DE9592DA-942A-4446-B93B-750702156E28}"/>
              </a:ext>
            </a:extLst>
          </p:cNvPr>
          <p:cNvSpPr txBox="1">
            <a:spLocks/>
          </p:cNvSpPr>
          <p:nvPr/>
        </p:nvSpPr>
        <p:spPr bwMode="auto">
          <a:xfrm>
            <a:off x="623887" y="1229365"/>
            <a:ext cx="9443939" cy="39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</a:rPr>
              <a:t>Pathophysiology of VOC: Role of P-selectin</a:t>
            </a:r>
          </a:p>
        </p:txBody>
      </p:sp>
      <p:pic>
        <p:nvPicPr>
          <p:cNvPr id="11" name="Picture 20" descr="Image result for red blood cell">
            <a:extLst>
              <a:ext uri="{FF2B5EF4-FFF2-40B4-BE49-F238E27FC236}">
                <a16:creationId xmlns:a16="http://schemas.microsoft.com/office/drawing/2014/main" id="{53BABA79-BFDF-4AE1-AB4C-FB666265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6149">
            <a:off x="4699603" y="3260019"/>
            <a:ext cx="440189" cy="1911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1C6FA0D-F7F9-44B1-989E-1D69C5E8D5EF}"/>
              </a:ext>
            </a:extLst>
          </p:cNvPr>
          <p:cNvGrpSpPr/>
          <p:nvPr/>
        </p:nvGrpSpPr>
        <p:grpSpPr>
          <a:xfrm>
            <a:off x="1629272" y="3233171"/>
            <a:ext cx="8319051" cy="2564021"/>
            <a:chOff x="1610799" y="2909981"/>
            <a:chExt cx="8319051" cy="2564021"/>
          </a:xfrm>
        </p:grpSpPr>
        <p:sp>
          <p:nvSpPr>
            <p:cNvPr id="13" name="Rectangle: Rounded Corners 165">
              <a:extLst>
                <a:ext uri="{FF2B5EF4-FFF2-40B4-BE49-F238E27FC236}">
                  <a16:creationId xmlns:a16="http://schemas.microsoft.com/office/drawing/2014/main" id="{11DEF756-F1E1-4FD4-A279-A2F46F7F786E}"/>
                </a:ext>
              </a:extLst>
            </p:cNvPr>
            <p:cNvSpPr/>
            <p:nvPr/>
          </p:nvSpPr>
          <p:spPr>
            <a:xfrm>
              <a:off x="5820876" y="5031327"/>
              <a:ext cx="3541733" cy="442674"/>
            </a:xfrm>
            <a:prstGeom prst="roundRect">
              <a:avLst/>
            </a:prstGeom>
            <a:ln w="28575">
              <a:solidFill>
                <a:srgbClr val="023A83"/>
              </a:solidFill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rPr>
                <a:t>PSGL-1 expressed on leukocytes and proteins that mimic PSGL-1 on sickled RBCs bind to P-selectin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rPr>
                <a:t>1,2,5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0DD9C-1053-4A84-A226-685C9756A9E2}"/>
                </a:ext>
              </a:extLst>
            </p:cNvPr>
            <p:cNvSpPr/>
            <p:nvPr/>
          </p:nvSpPr>
          <p:spPr>
            <a:xfrm>
              <a:off x="1811199" y="3282121"/>
              <a:ext cx="7544194" cy="1561148"/>
            </a:xfrm>
            <a:prstGeom prst="rect">
              <a:avLst/>
            </a:prstGeom>
            <a:solidFill>
              <a:srgbClr val="FFF3F3"/>
            </a:solidFill>
            <a:ln w="12700" cap="flat" cmpd="sng" algn="ctr">
              <a:solidFill>
                <a:srgbClr val="FFF3F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9CE31B-31AB-4FF7-AEAD-18D5681D19D7}"/>
                </a:ext>
              </a:extLst>
            </p:cNvPr>
            <p:cNvSpPr/>
            <p:nvPr/>
          </p:nvSpPr>
          <p:spPr>
            <a:xfrm>
              <a:off x="1805644" y="4844568"/>
              <a:ext cx="7556965" cy="68129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E8FF4A-D57B-44B2-9B6E-C1A8C0C217B2}"/>
                </a:ext>
              </a:extLst>
            </p:cNvPr>
            <p:cNvSpPr/>
            <p:nvPr/>
          </p:nvSpPr>
          <p:spPr>
            <a:xfrm>
              <a:off x="1805645" y="3210046"/>
              <a:ext cx="7556965" cy="64322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: Shape 18">
              <a:extLst>
                <a:ext uri="{FF2B5EF4-FFF2-40B4-BE49-F238E27FC236}">
                  <a16:creationId xmlns:a16="http://schemas.microsoft.com/office/drawing/2014/main" id="{ACCE5CC5-ED30-4E6D-A4A7-77CE9ECFB259}"/>
                </a:ext>
              </a:extLst>
            </p:cNvPr>
            <p:cNvSpPr/>
            <p:nvPr/>
          </p:nvSpPr>
          <p:spPr>
            <a:xfrm rot="5400000">
              <a:off x="2221922" y="4668447"/>
              <a:ext cx="245216" cy="86883"/>
            </a:xfrm>
            <a:custGeom>
              <a:avLst/>
              <a:gdLst>
                <a:gd name="connsiteX0" fmla="*/ 70756 w 1336122"/>
                <a:gd name="connsiteY0" fmla="*/ 0 h 383741"/>
                <a:gd name="connsiteX1" fmla="*/ 70764 w 1336122"/>
                <a:gd name="connsiteY1" fmla="*/ 0 h 383741"/>
                <a:gd name="connsiteX2" fmla="*/ 1336122 w 1336122"/>
                <a:gd name="connsiteY2" fmla="*/ 0 h 383741"/>
                <a:gd name="connsiteX3" fmla="*/ 1336122 w 1336122"/>
                <a:gd name="connsiteY3" fmla="*/ 383741 h 383741"/>
                <a:gd name="connsiteX4" fmla="*/ 70760 w 1336122"/>
                <a:gd name="connsiteY4" fmla="*/ 383741 h 383741"/>
                <a:gd name="connsiteX5" fmla="*/ 0 w 1336122"/>
                <a:gd name="connsiteY5" fmla="*/ 191870 h 383741"/>
                <a:gd name="connsiteX6" fmla="*/ 56499 w 1336122"/>
                <a:gd name="connsiteY6" fmla="*/ 3897 h 3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122" h="383741">
                  <a:moveTo>
                    <a:pt x="70756" y="0"/>
                  </a:moveTo>
                  <a:lnTo>
                    <a:pt x="70764" y="0"/>
                  </a:lnTo>
                  <a:lnTo>
                    <a:pt x="1336122" y="0"/>
                  </a:lnTo>
                  <a:lnTo>
                    <a:pt x="1336122" y="383741"/>
                  </a:lnTo>
                  <a:lnTo>
                    <a:pt x="70760" y="383741"/>
                  </a:lnTo>
                  <a:cubicBezTo>
                    <a:pt x="31680" y="383741"/>
                    <a:pt x="0" y="297837"/>
                    <a:pt x="0" y="191870"/>
                  </a:cubicBezTo>
                  <a:cubicBezTo>
                    <a:pt x="0" y="99149"/>
                    <a:pt x="24255" y="21789"/>
                    <a:pt x="56499" y="3897"/>
                  </a:cubicBezTo>
                  <a:close/>
                </a:path>
              </a:pathLst>
            </a:custGeom>
            <a:solidFill>
              <a:srgbClr val="57A0E2"/>
            </a:solidFill>
            <a:ln w="12700" cap="flat" cmpd="sng" algn="ctr">
              <a:solidFill>
                <a:srgbClr val="57A0E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: Shape 22">
              <a:extLst>
                <a:ext uri="{FF2B5EF4-FFF2-40B4-BE49-F238E27FC236}">
                  <a16:creationId xmlns:a16="http://schemas.microsoft.com/office/drawing/2014/main" id="{167D3908-06A0-4A18-8C15-9979968F3258}"/>
                </a:ext>
              </a:extLst>
            </p:cNvPr>
            <p:cNvSpPr/>
            <p:nvPr/>
          </p:nvSpPr>
          <p:spPr>
            <a:xfrm rot="5400000">
              <a:off x="3558484" y="4669602"/>
              <a:ext cx="245216" cy="86883"/>
            </a:xfrm>
            <a:custGeom>
              <a:avLst/>
              <a:gdLst>
                <a:gd name="connsiteX0" fmla="*/ 70756 w 1336122"/>
                <a:gd name="connsiteY0" fmla="*/ 0 h 383741"/>
                <a:gd name="connsiteX1" fmla="*/ 70764 w 1336122"/>
                <a:gd name="connsiteY1" fmla="*/ 0 h 383741"/>
                <a:gd name="connsiteX2" fmla="*/ 1336122 w 1336122"/>
                <a:gd name="connsiteY2" fmla="*/ 0 h 383741"/>
                <a:gd name="connsiteX3" fmla="*/ 1336122 w 1336122"/>
                <a:gd name="connsiteY3" fmla="*/ 383741 h 383741"/>
                <a:gd name="connsiteX4" fmla="*/ 70760 w 1336122"/>
                <a:gd name="connsiteY4" fmla="*/ 383741 h 383741"/>
                <a:gd name="connsiteX5" fmla="*/ 0 w 1336122"/>
                <a:gd name="connsiteY5" fmla="*/ 191870 h 383741"/>
                <a:gd name="connsiteX6" fmla="*/ 56499 w 1336122"/>
                <a:gd name="connsiteY6" fmla="*/ 3897 h 3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122" h="383741">
                  <a:moveTo>
                    <a:pt x="70756" y="0"/>
                  </a:moveTo>
                  <a:lnTo>
                    <a:pt x="70764" y="0"/>
                  </a:lnTo>
                  <a:lnTo>
                    <a:pt x="1336122" y="0"/>
                  </a:lnTo>
                  <a:lnTo>
                    <a:pt x="1336122" y="383741"/>
                  </a:lnTo>
                  <a:lnTo>
                    <a:pt x="70760" y="383741"/>
                  </a:lnTo>
                  <a:cubicBezTo>
                    <a:pt x="31680" y="383741"/>
                    <a:pt x="0" y="297837"/>
                    <a:pt x="0" y="191870"/>
                  </a:cubicBezTo>
                  <a:cubicBezTo>
                    <a:pt x="0" y="99149"/>
                    <a:pt x="24255" y="21789"/>
                    <a:pt x="56499" y="3897"/>
                  </a:cubicBezTo>
                  <a:close/>
                </a:path>
              </a:pathLst>
            </a:custGeom>
            <a:solidFill>
              <a:srgbClr val="57A0E2"/>
            </a:solidFill>
            <a:ln w="12700" cap="flat" cmpd="sng" algn="ctr">
              <a:solidFill>
                <a:srgbClr val="57A0E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9" name="Picture 20" descr="Image result for red blood cell">
              <a:extLst>
                <a:ext uri="{FF2B5EF4-FFF2-40B4-BE49-F238E27FC236}">
                  <a16:creationId xmlns:a16="http://schemas.microsoft.com/office/drawing/2014/main" id="{D10AB803-DBD4-4328-9598-DD95CB153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56149">
              <a:off x="2297032" y="3645296"/>
              <a:ext cx="404923" cy="2539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reeform: Shape 24">
              <a:extLst>
                <a:ext uri="{FF2B5EF4-FFF2-40B4-BE49-F238E27FC236}">
                  <a16:creationId xmlns:a16="http://schemas.microsoft.com/office/drawing/2014/main" id="{B35909AC-2812-4FEC-94C9-CD00AB83666E}"/>
                </a:ext>
              </a:extLst>
            </p:cNvPr>
            <p:cNvSpPr/>
            <p:nvPr/>
          </p:nvSpPr>
          <p:spPr>
            <a:xfrm rot="16200000">
              <a:off x="3570660" y="3365625"/>
              <a:ext cx="245216" cy="86883"/>
            </a:xfrm>
            <a:custGeom>
              <a:avLst/>
              <a:gdLst>
                <a:gd name="connsiteX0" fmla="*/ 70756 w 1336122"/>
                <a:gd name="connsiteY0" fmla="*/ 0 h 383741"/>
                <a:gd name="connsiteX1" fmla="*/ 70764 w 1336122"/>
                <a:gd name="connsiteY1" fmla="*/ 0 h 383741"/>
                <a:gd name="connsiteX2" fmla="*/ 1336122 w 1336122"/>
                <a:gd name="connsiteY2" fmla="*/ 0 h 383741"/>
                <a:gd name="connsiteX3" fmla="*/ 1336122 w 1336122"/>
                <a:gd name="connsiteY3" fmla="*/ 383741 h 383741"/>
                <a:gd name="connsiteX4" fmla="*/ 70760 w 1336122"/>
                <a:gd name="connsiteY4" fmla="*/ 383741 h 383741"/>
                <a:gd name="connsiteX5" fmla="*/ 0 w 1336122"/>
                <a:gd name="connsiteY5" fmla="*/ 191870 h 383741"/>
                <a:gd name="connsiteX6" fmla="*/ 56499 w 1336122"/>
                <a:gd name="connsiteY6" fmla="*/ 3897 h 3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122" h="383741">
                  <a:moveTo>
                    <a:pt x="70756" y="0"/>
                  </a:moveTo>
                  <a:lnTo>
                    <a:pt x="70764" y="0"/>
                  </a:lnTo>
                  <a:lnTo>
                    <a:pt x="1336122" y="0"/>
                  </a:lnTo>
                  <a:lnTo>
                    <a:pt x="1336122" y="383741"/>
                  </a:lnTo>
                  <a:lnTo>
                    <a:pt x="70760" y="383741"/>
                  </a:lnTo>
                  <a:cubicBezTo>
                    <a:pt x="31680" y="383741"/>
                    <a:pt x="0" y="297837"/>
                    <a:pt x="0" y="191870"/>
                  </a:cubicBezTo>
                  <a:cubicBezTo>
                    <a:pt x="0" y="99149"/>
                    <a:pt x="24255" y="21789"/>
                    <a:pt x="56499" y="3897"/>
                  </a:cubicBezTo>
                  <a:close/>
                </a:path>
              </a:pathLst>
            </a:custGeom>
            <a:solidFill>
              <a:srgbClr val="57A0E2"/>
            </a:solidFill>
            <a:ln w="12700" cap="flat" cmpd="sng" algn="ctr">
              <a:solidFill>
                <a:srgbClr val="57A0E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BDC46551-A9C0-4CD5-82A4-8E3641C0C4BC}"/>
                </a:ext>
              </a:extLst>
            </p:cNvPr>
            <p:cNvSpPr/>
            <p:nvPr/>
          </p:nvSpPr>
          <p:spPr>
            <a:xfrm rot="5400000">
              <a:off x="4518286" y="4665700"/>
              <a:ext cx="245216" cy="86883"/>
            </a:xfrm>
            <a:custGeom>
              <a:avLst/>
              <a:gdLst>
                <a:gd name="connsiteX0" fmla="*/ 70756 w 1336122"/>
                <a:gd name="connsiteY0" fmla="*/ 0 h 383741"/>
                <a:gd name="connsiteX1" fmla="*/ 70764 w 1336122"/>
                <a:gd name="connsiteY1" fmla="*/ 0 h 383741"/>
                <a:gd name="connsiteX2" fmla="*/ 1336122 w 1336122"/>
                <a:gd name="connsiteY2" fmla="*/ 0 h 383741"/>
                <a:gd name="connsiteX3" fmla="*/ 1336122 w 1336122"/>
                <a:gd name="connsiteY3" fmla="*/ 383741 h 383741"/>
                <a:gd name="connsiteX4" fmla="*/ 70760 w 1336122"/>
                <a:gd name="connsiteY4" fmla="*/ 383741 h 383741"/>
                <a:gd name="connsiteX5" fmla="*/ 0 w 1336122"/>
                <a:gd name="connsiteY5" fmla="*/ 191870 h 383741"/>
                <a:gd name="connsiteX6" fmla="*/ 56499 w 1336122"/>
                <a:gd name="connsiteY6" fmla="*/ 3897 h 3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122" h="383741">
                  <a:moveTo>
                    <a:pt x="70756" y="0"/>
                  </a:moveTo>
                  <a:lnTo>
                    <a:pt x="70764" y="0"/>
                  </a:lnTo>
                  <a:lnTo>
                    <a:pt x="1336122" y="0"/>
                  </a:lnTo>
                  <a:lnTo>
                    <a:pt x="1336122" y="383741"/>
                  </a:lnTo>
                  <a:lnTo>
                    <a:pt x="70760" y="383741"/>
                  </a:lnTo>
                  <a:cubicBezTo>
                    <a:pt x="31680" y="383741"/>
                    <a:pt x="0" y="297837"/>
                    <a:pt x="0" y="191870"/>
                  </a:cubicBezTo>
                  <a:cubicBezTo>
                    <a:pt x="0" y="99149"/>
                    <a:pt x="24255" y="21789"/>
                    <a:pt x="56499" y="3897"/>
                  </a:cubicBezTo>
                  <a:close/>
                </a:path>
              </a:pathLst>
            </a:custGeom>
            <a:solidFill>
              <a:srgbClr val="57A0E2"/>
            </a:solidFill>
            <a:ln w="12700" cap="flat" cmpd="sng" algn="ctr">
              <a:solidFill>
                <a:srgbClr val="57A0E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: Shape 26">
              <a:extLst>
                <a:ext uri="{FF2B5EF4-FFF2-40B4-BE49-F238E27FC236}">
                  <a16:creationId xmlns:a16="http://schemas.microsoft.com/office/drawing/2014/main" id="{F20F8D25-FD6B-419A-9749-765836553A21}"/>
                </a:ext>
              </a:extLst>
            </p:cNvPr>
            <p:cNvSpPr/>
            <p:nvPr/>
          </p:nvSpPr>
          <p:spPr>
            <a:xfrm rot="16200000">
              <a:off x="4666807" y="3365410"/>
              <a:ext cx="245216" cy="86883"/>
            </a:xfrm>
            <a:custGeom>
              <a:avLst/>
              <a:gdLst>
                <a:gd name="connsiteX0" fmla="*/ 70756 w 1336122"/>
                <a:gd name="connsiteY0" fmla="*/ 0 h 383741"/>
                <a:gd name="connsiteX1" fmla="*/ 70764 w 1336122"/>
                <a:gd name="connsiteY1" fmla="*/ 0 h 383741"/>
                <a:gd name="connsiteX2" fmla="*/ 1336122 w 1336122"/>
                <a:gd name="connsiteY2" fmla="*/ 0 h 383741"/>
                <a:gd name="connsiteX3" fmla="*/ 1336122 w 1336122"/>
                <a:gd name="connsiteY3" fmla="*/ 383741 h 383741"/>
                <a:gd name="connsiteX4" fmla="*/ 70760 w 1336122"/>
                <a:gd name="connsiteY4" fmla="*/ 383741 h 383741"/>
                <a:gd name="connsiteX5" fmla="*/ 0 w 1336122"/>
                <a:gd name="connsiteY5" fmla="*/ 191870 h 383741"/>
                <a:gd name="connsiteX6" fmla="*/ 56499 w 1336122"/>
                <a:gd name="connsiteY6" fmla="*/ 3897 h 3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122" h="383741">
                  <a:moveTo>
                    <a:pt x="70756" y="0"/>
                  </a:moveTo>
                  <a:lnTo>
                    <a:pt x="70764" y="0"/>
                  </a:lnTo>
                  <a:lnTo>
                    <a:pt x="1336122" y="0"/>
                  </a:lnTo>
                  <a:lnTo>
                    <a:pt x="1336122" y="383741"/>
                  </a:lnTo>
                  <a:lnTo>
                    <a:pt x="70760" y="383741"/>
                  </a:lnTo>
                  <a:cubicBezTo>
                    <a:pt x="31680" y="383741"/>
                    <a:pt x="0" y="297837"/>
                    <a:pt x="0" y="191870"/>
                  </a:cubicBezTo>
                  <a:cubicBezTo>
                    <a:pt x="0" y="99149"/>
                    <a:pt x="24255" y="21789"/>
                    <a:pt x="56499" y="3897"/>
                  </a:cubicBezTo>
                  <a:close/>
                </a:path>
              </a:pathLst>
            </a:custGeom>
            <a:solidFill>
              <a:srgbClr val="57A0E2"/>
            </a:solidFill>
            <a:ln w="12700" cap="flat" cmpd="sng" algn="ctr">
              <a:solidFill>
                <a:srgbClr val="57A0E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: Shape 27">
              <a:extLst>
                <a:ext uri="{FF2B5EF4-FFF2-40B4-BE49-F238E27FC236}">
                  <a16:creationId xmlns:a16="http://schemas.microsoft.com/office/drawing/2014/main" id="{1325153C-82E2-4932-BDDB-7501CFC51CBF}"/>
                </a:ext>
              </a:extLst>
            </p:cNvPr>
            <p:cNvSpPr/>
            <p:nvPr/>
          </p:nvSpPr>
          <p:spPr>
            <a:xfrm rot="5400000">
              <a:off x="5854848" y="4666855"/>
              <a:ext cx="245216" cy="86883"/>
            </a:xfrm>
            <a:custGeom>
              <a:avLst/>
              <a:gdLst>
                <a:gd name="connsiteX0" fmla="*/ 70756 w 1336122"/>
                <a:gd name="connsiteY0" fmla="*/ 0 h 383741"/>
                <a:gd name="connsiteX1" fmla="*/ 70764 w 1336122"/>
                <a:gd name="connsiteY1" fmla="*/ 0 h 383741"/>
                <a:gd name="connsiteX2" fmla="*/ 1336122 w 1336122"/>
                <a:gd name="connsiteY2" fmla="*/ 0 h 383741"/>
                <a:gd name="connsiteX3" fmla="*/ 1336122 w 1336122"/>
                <a:gd name="connsiteY3" fmla="*/ 383741 h 383741"/>
                <a:gd name="connsiteX4" fmla="*/ 70760 w 1336122"/>
                <a:gd name="connsiteY4" fmla="*/ 383741 h 383741"/>
                <a:gd name="connsiteX5" fmla="*/ 0 w 1336122"/>
                <a:gd name="connsiteY5" fmla="*/ 191870 h 383741"/>
                <a:gd name="connsiteX6" fmla="*/ 56499 w 1336122"/>
                <a:gd name="connsiteY6" fmla="*/ 3897 h 3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122" h="383741">
                  <a:moveTo>
                    <a:pt x="70756" y="0"/>
                  </a:moveTo>
                  <a:lnTo>
                    <a:pt x="70764" y="0"/>
                  </a:lnTo>
                  <a:lnTo>
                    <a:pt x="1336122" y="0"/>
                  </a:lnTo>
                  <a:lnTo>
                    <a:pt x="1336122" y="383741"/>
                  </a:lnTo>
                  <a:lnTo>
                    <a:pt x="70760" y="383741"/>
                  </a:lnTo>
                  <a:cubicBezTo>
                    <a:pt x="31680" y="383741"/>
                    <a:pt x="0" y="297837"/>
                    <a:pt x="0" y="191870"/>
                  </a:cubicBezTo>
                  <a:cubicBezTo>
                    <a:pt x="0" y="99149"/>
                    <a:pt x="24255" y="21789"/>
                    <a:pt x="56499" y="3897"/>
                  </a:cubicBezTo>
                  <a:close/>
                </a:path>
              </a:pathLst>
            </a:custGeom>
            <a:solidFill>
              <a:srgbClr val="57A0E2"/>
            </a:solidFill>
            <a:ln w="12700" cap="flat" cmpd="sng" algn="ctr">
              <a:solidFill>
                <a:srgbClr val="57A0E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: Shape 28">
              <a:extLst>
                <a:ext uri="{FF2B5EF4-FFF2-40B4-BE49-F238E27FC236}">
                  <a16:creationId xmlns:a16="http://schemas.microsoft.com/office/drawing/2014/main" id="{F67E2DDF-B53D-4CDB-A4F0-F80C37A14F32}"/>
                </a:ext>
              </a:extLst>
            </p:cNvPr>
            <p:cNvSpPr/>
            <p:nvPr/>
          </p:nvSpPr>
          <p:spPr>
            <a:xfrm rot="16200000">
              <a:off x="5867024" y="3367203"/>
              <a:ext cx="245216" cy="86883"/>
            </a:xfrm>
            <a:custGeom>
              <a:avLst/>
              <a:gdLst>
                <a:gd name="connsiteX0" fmla="*/ 70756 w 1336122"/>
                <a:gd name="connsiteY0" fmla="*/ 0 h 383741"/>
                <a:gd name="connsiteX1" fmla="*/ 70764 w 1336122"/>
                <a:gd name="connsiteY1" fmla="*/ 0 h 383741"/>
                <a:gd name="connsiteX2" fmla="*/ 1336122 w 1336122"/>
                <a:gd name="connsiteY2" fmla="*/ 0 h 383741"/>
                <a:gd name="connsiteX3" fmla="*/ 1336122 w 1336122"/>
                <a:gd name="connsiteY3" fmla="*/ 383741 h 383741"/>
                <a:gd name="connsiteX4" fmla="*/ 70760 w 1336122"/>
                <a:gd name="connsiteY4" fmla="*/ 383741 h 383741"/>
                <a:gd name="connsiteX5" fmla="*/ 0 w 1336122"/>
                <a:gd name="connsiteY5" fmla="*/ 191870 h 383741"/>
                <a:gd name="connsiteX6" fmla="*/ 56499 w 1336122"/>
                <a:gd name="connsiteY6" fmla="*/ 3897 h 3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122" h="383741">
                  <a:moveTo>
                    <a:pt x="70756" y="0"/>
                  </a:moveTo>
                  <a:lnTo>
                    <a:pt x="70764" y="0"/>
                  </a:lnTo>
                  <a:lnTo>
                    <a:pt x="1336122" y="0"/>
                  </a:lnTo>
                  <a:lnTo>
                    <a:pt x="1336122" y="383741"/>
                  </a:lnTo>
                  <a:lnTo>
                    <a:pt x="70760" y="383741"/>
                  </a:lnTo>
                  <a:cubicBezTo>
                    <a:pt x="31680" y="383741"/>
                    <a:pt x="0" y="297837"/>
                    <a:pt x="0" y="191870"/>
                  </a:cubicBezTo>
                  <a:cubicBezTo>
                    <a:pt x="0" y="99149"/>
                    <a:pt x="24255" y="21789"/>
                    <a:pt x="56499" y="3897"/>
                  </a:cubicBezTo>
                  <a:close/>
                </a:path>
              </a:pathLst>
            </a:custGeom>
            <a:solidFill>
              <a:srgbClr val="57A0E2"/>
            </a:solidFill>
            <a:ln w="12700" cap="flat" cmpd="sng" algn="ctr">
              <a:solidFill>
                <a:srgbClr val="57A0E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1E186C5-140F-4322-B81A-D6759C27A592}"/>
                </a:ext>
              </a:extLst>
            </p:cNvPr>
            <p:cNvGrpSpPr/>
            <p:nvPr/>
          </p:nvGrpSpPr>
          <p:grpSpPr>
            <a:xfrm rot="18606288">
              <a:off x="5513370" y="4116771"/>
              <a:ext cx="279523" cy="704594"/>
              <a:chOff x="3985161" y="3184884"/>
              <a:chExt cx="369329" cy="583899"/>
            </a:xfrm>
          </p:grpSpPr>
          <p:sp>
            <p:nvSpPr>
              <p:cNvPr id="92" name="Flowchart: Stored Data 91">
                <a:extLst>
                  <a:ext uri="{FF2B5EF4-FFF2-40B4-BE49-F238E27FC236}">
                    <a16:creationId xmlns:a16="http://schemas.microsoft.com/office/drawing/2014/main" id="{23672D98-8D5E-42F4-88E6-68F5A6A097C7}"/>
                  </a:ext>
                </a:extLst>
              </p:cNvPr>
              <p:cNvSpPr/>
              <p:nvPr/>
            </p:nvSpPr>
            <p:spPr>
              <a:xfrm rot="5228368">
                <a:off x="4118854" y="3654786"/>
                <a:ext cx="162501" cy="65493"/>
              </a:xfrm>
              <a:prstGeom prst="flowChartOnlineStorage">
                <a:avLst/>
              </a:prstGeom>
              <a:solidFill>
                <a:srgbClr val="404040"/>
              </a:solidFill>
              <a:ln w="12700" cap="flat" cmpd="sng" algn="ctr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93" name="Picture 4" descr="Image result for sickled red blood cell icon">
                <a:extLst>
                  <a:ext uri="{FF2B5EF4-FFF2-40B4-BE49-F238E27FC236}">
                    <a16:creationId xmlns:a16="http://schemas.microsoft.com/office/drawing/2014/main" id="{9ECED175-74C6-4438-A0EA-7D48F3937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07697">
                <a:off x="3985161" y="3184884"/>
                <a:ext cx="369329" cy="492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8C15482-DA88-41E5-9BE4-75DEC14210D8}"/>
                </a:ext>
              </a:extLst>
            </p:cNvPr>
            <p:cNvGrpSpPr>
              <a:grpSpLocks noChangeAspect="1"/>
            </p:cNvGrpSpPr>
            <p:nvPr/>
          </p:nvGrpSpPr>
          <p:grpSpPr>
            <a:xfrm rot="20076378">
              <a:off x="5398067" y="3495165"/>
              <a:ext cx="697948" cy="391254"/>
              <a:chOff x="572543" y="2022918"/>
              <a:chExt cx="1028561" cy="919314"/>
            </a:xfrm>
          </p:grpSpPr>
          <p:sp>
            <p:nvSpPr>
              <p:cNvPr id="90" name="Flowchart: Stored Data 89">
                <a:extLst>
                  <a:ext uri="{FF2B5EF4-FFF2-40B4-BE49-F238E27FC236}">
                    <a16:creationId xmlns:a16="http://schemas.microsoft.com/office/drawing/2014/main" id="{54D3BD53-5066-4FE7-A40A-50FA7F4E3422}"/>
                  </a:ext>
                </a:extLst>
              </p:cNvPr>
              <p:cNvSpPr/>
              <p:nvPr/>
            </p:nvSpPr>
            <p:spPr>
              <a:xfrm rot="20657251">
                <a:off x="1274947" y="2243171"/>
                <a:ext cx="326157" cy="140986"/>
              </a:xfrm>
              <a:prstGeom prst="flowChartOnlineStorage">
                <a:avLst/>
              </a:prstGeom>
              <a:solidFill>
                <a:srgbClr val="404040"/>
              </a:solidFill>
              <a:ln w="12700" cap="flat" cmpd="sng" algn="ctr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91" name="Picture 16" descr="Related image">
                <a:extLst>
                  <a:ext uri="{FF2B5EF4-FFF2-40B4-BE49-F238E27FC236}">
                    <a16:creationId xmlns:a16="http://schemas.microsoft.com/office/drawing/2014/main" id="{4EE25167-46C2-49F8-8AE5-BFB8EE9F74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72543" y="2022918"/>
                <a:ext cx="858087" cy="919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Picture 20" descr="Image result for red blood cell">
              <a:extLst>
                <a:ext uri="{FF2B5EF4-FFF2-40B4-BE49-F238E27FC236}">
                  <a16:creationId xmlns:a16="http://schemas.microsoft.com/office/drawing/2014/main" id="{6BC52444-9F13-42EF-B799-34FD10F2B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56149">
              <a:off x="4910131" y="3902918"/>
              <a:ext cx="404923" cy="2539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9BC794C-BB86-4342-B04E-D99AB3AAF331}"/>
                </a:ext>
              </a:extLst>
            </p:cNvPr>
            <p:cNvGrpSpPr>
              <a:grpSpLocks noChangeAspect="1"/>
            </p:cNvGrpSpPr>
            <p:nvPr/>
          </p:nvGrpSpPr>
          <p:grpSpPr>
            <a:xfrm rot="5757509">
              <a:off x="4400970" y="4202784"/>
              <a:ext cx="363644" cy="416081"/>
              <a:chOff x="3401457" y="3258936"/>
              <a:chExt cx="894470" cy="641904"/>
            </a:xfrm>
          </p:grpSpPr>
          <p:sp>
            <p:nvSpPr>
              <p:cNvPr id="88" name="Flowchart: Stored Data 87">
                <a:extLst>
                  <a:ext uri="{FF2B5EF4-FFF2-40B4-BE49-F238E27FC236}">
                    <a16:creationId xmlns:a16="http://schemas.microsoft.com/office/drawing/2014/main" id="{7B2EA7D2-4A5A-468C-9E6E-AC0D322298F9}"/>
                  </a:ext>
                </a:extLst>
              </p:cNvPr>
              <p:cNvSpPr/>
              <p:nvPr/>
            </p:nvSpPr>
            <p:spPr>
              <a:xfrm rot="1278911">
                <a:off x="3976416" y="3302331"/>
                <a:ext cx="319511" cy="120437"/>
              </a:xfrm>
              <a:prstGeom prst="flowChartOnlineStorage">
                <a:avLst/>
              </a:prstGeom>
              <a:solidFill>
                <a:srgbClr val="404040"/>
              </a:solidFill>
              <a:ln w="12700" cap="flat" cmpd="sng" algn="ctr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89" name="Picture 4" descr="Image result for sickled red blood cell icon">
                <a:extLst>
                  <a:ext uri="{FF2B5EF4-FFF2-40B4-BE49-F238E27FC236}">
                    <a16:creationId xmlns:a16="http://schemas.microsoft.com/office/drawing/2014/main" id="{F6AA7CB8-1B3A-4B90-8949-B8728AF4D0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078195">
                <a:off x="3508567" y="3151826"/>
                <a:ext cx="641904" cy="856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Freeform: Shape 39">
              <a:extLst>
                <a:ext uri="{FF2B5EF4-FFF2-40B4-BE49-F238E27FC236}">
                  <a16:creationId xmlns:a16="http://schemas.microsoft.com/office/drawing/2014/main" id="{1B11306D-23F2-4DF3-BDBC-9C338AB635D9}"/>
                </a:ext>
              </a:extLst>
            </p:cNvPr>
            <p:cNvSpPr/>
            <p:nvPr/>
          </p:nvSpPr>
          <p:spPr>
            <a:xfrm rot="5400000">
              <a:off x="6960143" y="4670750"/>
              <a:ext cx="245216" cy="86883"/>
            </a:xfrm>
            <a:custGeom>
              <a:avLst/>
              <a:gdLst>
                <a:gd name="connsiteX0" fmla="*/ 70756 w 1336122"/>
                <a:gd name="connsiteY0" fmla="*/ 0 h 383741"/>
                <a:gd name="connsiteX1" fmla="*/ 70764 w 1336122"/>
                <a:gd name="connsiteY1" fmla="*/ 0 h 383741"/>
                <a:gd name="connsiteX2" fmla="*/ 1336122 w 1336122"/>
                <a:gd name="connsiteY2" fmla="*/ 0 h 383741"/>
                <a:gd name="connsiteX3" fmla="*/ 1336122 w 1336122"/>
                <a:gd name="connsiteY3" fmla="*/ 383741 h 383741"/>
                <a:gd name="connsiteX4" fmla="*/ 70760 w 1336122"/>
                <a:gd name="connsiteY4" fmla="*/ 383741 h 383741"/>
                <a:gd name="connsiteX5" fmla="*/ 0 w 1336122"/>
                <a:gd name="connsiteY5" fmla="*/ 191870 h 383741"/>
                <a:gd name="connsiteX6" fmla="*/ 56499 w 1336122"/>
                <a:gd name="connsiteY6" fmla="*/ 3897 h 3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122" h="383741">
                  <a:moveTo>
                    <a:pt x="70756" y="0"/>
                  </a:moveTo>
                  <a:lnTo>
                    <a:pt x="70764" y="0"/>
                  </a:lnTo>
                  <a:lnTo>
                    <a:pt x="1336122" y="0"/>
                  </a:lnTo>
                  <a:lnTo>
                    <a:pt x="1336122" y="383741"/>
                  </a:lnTo>
                  <a:lnTo>
                    <a:pt x="70760" y="383741"/>
                  </a:lnTo>
                  <a:cubicBezTo>
                    <a:pt x="31680" y="383741"/>
                    <a:pt x="0" y="297837"/>
                    <a:pt x="0" y="191870"/>
                  </a:cubicBezTo>
                  <a:cubicBezTo>
                    <a:pt x="0" y="99149"/>
                    <a:pt x="24255" y="21789"/>
                    <a:pt x="56499" y="3897"/>
                  </a:cubicBezTo>
                  <a:close/>
                </a:path>
              </a:pathLst>
            </a:custGeom>
            <a:solidFill>
              <a:srgbClr val="57A0E2"/>
            </a:solidFill>
            <a:ln w="12700" cap="flat" cmpd="sng" algn="ctr">
              <a:solidFill>
                <a:srgbClr val="57A0E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: Shape 40">
              <a:extLst>
                <a:ext uri="{FF2B5EF4-FFF2-40B4-BE49-F238E27FC236}">
                  <a16:creationId xmlns:a16="http://schemas.microsoft.com/office/drawing/2014/main" id="{ABAE1FAE-8127-4187-B548-EABAFE4E3902}"/>
                </a:ext>
              </a:extLst>
            </p:cNvPr>
            <p:cNvSpPr/>
            <p:nvPr/>
          </p:nvSpPr>
          <p:spPr>
            <a:xfrm rot="16200000">
              <a:off x="7108664" y="3365096"/>
              <a:ext cx="245216" cy="86883"/>
            </a:xfrm>
            <a:custGeom>
              <a:avLst/>
              <a:gdLst>
                <a:gd name="connsiteX0" fmla="*/ 70756 w 1336122"/>
                <a:gd name="connsiteY0" fmla="*/ 0 h 383741"/>
                <a:gd name="connsiteX1" fmla="*/ 70764 w 1336122"/>
                <a:gd name="connsiteY1" fmla="*/ 0 h 383741"/>
                <a:gd name="connsiteX2" fmla="*/ 1336122 w 1336122"/>
                <a:gd name="connsiteY2" fmla="*/ 0 h 383741"/>
                <a:gd name="connsiteX3" fmla="*/ 1336122 w 1336122"/>
                <a:gd name="connsiteY3" fmla="*/ 383741 h 383741"/>
                <a:gd name="connsiteX4" fmla="*/ 70760 w 1336122"/>
                <a:gd name="connsiteY4" fmla="*/ 383741 h 383741"/>
                <a:gd name="connsiteX5" fmla="*/ 0 w 1336122"/>
                <a:gd name="connsiteY5" fmla="*/ 191870 h 383741"/>
                <a:gd name="connsiteX6" fmla="*/ 56499 w 1336122"/>
                <a:gd name="connsiteY6" fmla="*/ 3897 h 3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122" h="383741">
                  <a:moveTo>
                    <a:pt x="70756" y="0"/>
                  </a:moveTo>
                  <a:lnTo>
                    <a:pt x="70764" y="0"/>
                  </a:lnTo>
                  <a:lnTo>
                    <a:pt x="1336122" y="0"/>
                  </a:lnTo>
                  <a:lnTo>
                    <a:pt x="1336122" y="383741"/>
                  </a:lnTo>
                  <a:lnTo>
                    <a:pt x="70760" y="383741"/>
                  </a:lnTo>
                  <a:cubicBezTo>
                    <a:pt x="31680" y="383741"/>
                    <a:pt x="0" y="297837"/>
                    <a:pt x="0" y="191870"/>
                  </a:cubicBezTo>
                  <a:cubicBezTo>
                    <a:pt x="0" y="99149"/>
                    <a:pt x="24255" y="21789"/>
                    <a:pt x="56499" y="3897"/>
                  </a:cubicBezTo>
                  <a:close/>
                </a:path>
              </a:pathLst>
            </a:custGeom>
            <a:solidFill>
              <a:srgbClr val="57A0E2"/>
            </a:solidFill>
            <a:ln w="12700" cap="flat" cmpd="sng" algn="ctr">
              <a:solidFill>
                <a:srgbClr val="57A0E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: Shape 41">
              <a:extLst>
                <a:ext uri="{FF2B5EF4-FFF2-40B4-BE49-F238E27FC236}">
                  <a16:creationId xmlns:a16="http://schemas.microsoft.com/office/drawing/2014/main" id="{B03DC38A-C3EB-41FF-A59A-8BEEF5049058}"/>
                </a:ext>
              </a:extLst>
            </p:cNvPr>
            <p:cNvSpPr/>
            <p:nvPr/>
          </p:nvSpPr>
          <p:spPr>
            <a:xfrm rot="5400000">
              <a:off x="8296704" y="4666541"/>
              <a:ext cx="245216" cy="86883"/>
            </a:xfrm>
            <a:custGeom>
              <a:avLst/>
              <a:gdLst>
                <a:gd name="connsiteX0" fmla="*/ 70756 w 1336122"/>
                <a:gd name="connsiteY0" fmla="*/ 0 h 383741"/>
                <a:gd name="connsiteX1" fmla="*/ 70764 w 1336122"/>
                <a:gd name="connsiteY1" fmla="*/ 0 h 383741"/>
                <a:gd name="connsiteX2" fmla="*/ 1336122 w 1336122"/>
                <a:gd name="connsiteY2" fmla="*/ 0 h 383741"/>
                <a:gd name="connsiteX3" fmla="*/ 1336122 w 1336122"/>
                <a:gd name="connsiteY3" fmla="*/ 383741 h 383741"/>
                <a:gd name="connsiteX4" fmla="*/ 70760 w 1336122"/>
                <a:gd name="connsiteY4" fmla="*/ 383741 h 383741"/>
                <a:gd name="connsiteX5" fmla="*/ 0 w 1336122"/>
                <a:gd name="connsiteY5" fmla="*/ 191870 h 383741"/>
                <a:gd name="connsiteX6" fmla="*/ 56499 w 1336122"/>
                <a:gd name="connsiteY6" fmla="*/ 3897 h 3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122" h="383741">
                  <a:moveTo>
                    <a:pt x="70756" y="0"/>
                  </a:moveTo>
                  <a:lnTo>
                    <a:pt x="70764" y="0"/>
                  </a:lnTo>
                  <a:lnTo>
                    <a:pt x="1336122" y="0"/>
                  </a:lnTo>
                  <a:lnTo>
                    <a:pt x="1336122" y="383741"/>
                  </a:lnTo>
                  <a:lnTo>
                    <a:pt x="70760" y="383741"/>
                  </a:lnTo>
                  <a:cubicBezTo>
                    <a:pt x="31680" y="383741"/>
                    <a:pt x="0" y="297837"/>
                    <a:pt x="0" y="191870"/>
                  </a:cubicBezTo>
                  <a:cubicBezTo>
                    <a:pt x="0" y="99149"/>
                    <a:pt x="24255" y="21789"/>
                    <a:pt x="56499" y="3897"/>
                  </a:cubicBezTo>
                  <a:close/>
                </a:path>
              </a:pathLst>
            </a:custGeom>
            <a:solidFill>
              <a:srgbClr val="57A0E2"/>
            </a:solidFill>
            <a:ln w="12700" cap="flat" cmpd="sng" algn="ctr">
              <a:solidFill>
                <a:srgbClr val="57A0E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: Shape 42">
              <a:extLst>
                <a:ext uri="{FF2B5EF4-FFF2-40B4-BE49-F238E27FC236}">
                  <a16:creationId xmlns:a16="http://schemas.microsoft.com/office/drawing/2014/main" id="{50D87E34-7B44-4897-BDA3-3EF820EBD9FA}"/>
                </a:ext>
              </a:extLst>
            </p:cNvPr>
            <p:cNvSpPr/>
            <p:nvPr/>
          </p:nvSpPr>
          <p:spPr>
            <a:xfrm rot="16200000">
              <a:off x="8308881" y="3362944"/>
              <a:ext cx="245216" cy="86883"/>
            </a:xfrm>
            <a:custGeom>
              <a:avLst/>
              <a:gdLst>
                <a:gd name="connsiteX0" fmla="*/ 70756 w 1336122"/>
                <a:gd name="connsiteY0" fmla="*/ 0 h 383741"/>
                <a:gd name="connsiteX1" fmla="*/ 70764 w 1336122"/>
                <a:gd name="connsiteY1" fmla="*/ 0 h 383741"/>
                <a:gd name="connsiteX2" fmla="*/ 1336122 w 1336122"/>
                <a:gd name="connsiteY2" fmla="*/ 0 h 383741"/>
                <a:gd name="connsiteX3" fmla="*/ 1336122 w 1336122"/>
                <a:gd name="connsiteY3" fmla="*/ 383741 h 383741"/>
                <a:gd name="connsiteX4" fmla="*/ 70760 w 1336122"/>
                <a:gd name="connsiteY4" fmla="*/ 383741 h 383741"/>
                <a:gd name="connsiteX5" fmla="*/ 0 w 1336122"/>
                <a:gd name="connsiteY5" fmla="*/ 191870 h 383741"/>
                <a:gd name="connsiteX6" fmla="*/ 56499 w 1336122"/>
                <a:gd name="connsiteY6" fmla="*/ 3897 h 3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122" h="383741">
                  <a:moveTo>
                    <a:pt x="70756" y="0"/>
                  </a:moveTo>
                  <a:lnTo>
                    <a:pt x="70764" y="0"/>
                  </a:lnTo>
                  <a:lnTo>
                    <a:pt x="1336122" y="0"/>
                  </a:lnTo>
                  <a:lnTo>
                    <a:pt x="1336122" y="383741"/>
                  </a:lnTo>
                  <a:lnTo>
                    <a:pt x="70760" y="383741"/>
                  </a:lnTo>
                  <a:cubicBezTo>
                    <a:pt x="31680" y="383741"/>
                    <a:pt x="0" y="297837"/>
                    <a:pt x="0" y="191870"/>
                  </a:cubicBezTo>
                  <a:cubicBezTo>
                    <a:pt x="0" y="99149"/>
                    <a:pt x="24255" y="21789"/>
                    <a:pt x="56499" y="3897"/>
                  </a:cubicBezTo>
                  <a:close/>
                </a:path>
              </a:pathLst>
            </a:custGeom>
            <a:solidFill>
              <a:srgbClr val="57A0E2"/>
            </a:solidFill>
            <a:ln w="12700" cap="flat" cmpd="sng" algn="ctr">
              <a:solidFill>
                <a:srgbClr val="57A0E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C301297-D22D-4A0C-BA4F-ECD84461183B}"/>
                </a:ext>
              </a:extLst>
            </p:cNvPr>
            <p:cNvGrpSpPr/>
            <p:nvPr/>
          </p:nvGrpSpPr>
          <p:grpSpPr>
            <a:xfrm rot="18489312">
              <a:off x="7953038" y="4122907"/>
              <a:ext cx="279523" cy="704594"/>
              <a:chOff x="3985161" y="3184884"/>
              <a:chExt cx="369329" cy="583899"/>
            </a:xfrm>
          </p:grpSpPr>
          <p:sp>
            <p:nvSpPr>
              <p:cNvPr id="86" name="Flowchart: Stored Data 85">
                <a:extLst>
                  <a:ext uri="{FF2B5EF4-FFF2-40B4-BE49-F238E27FC236}">
                    <a16:creationId xmlns:a16="http://schemas.microsoft.com/office/drawing/2014/main" id="{1F22FA37-45E2-420E-9149-B9257A254CAD}"/>
                  </a:ext>
                </a:extLst>
              </p:cNvPr>
              <p:cNvSpPr/>
              <p:nvPr/>
            </p:nvSpPr>
            <p:spPr>
              <a:xfrm rot="5228368">
                <a:off x="4118854" y="3654786"/>
                <a:ext cx="162501" cy="65493"/>
              </a:xfrm>
              <a:prstGeom prst="flowChartOnlineStorage">
                <a:avLst/>
              </a:prstGeom>
              <a:solidFill>
                <a:srgbClr val="404040"/>
              </a:solidFill>
              <a:ln w="12700" cap="flat" cmpd="sng" algn="ctr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87" name="Picture 4" descr="Image result for sickled red blood cell icon">
                <a:extLst>
                  <a:ext uri="{FF2B5EF4-FFF2-40B4-BE49-F238E27FC236}">
                    <a16:creationId xmlns:a16="http://schemas.microsoft.com/office/drawing/2014/main" id="{AAB1C8B3-83BD-4A42-8AE1-A26CC0C3B5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07697">
                <a:off x="3985161" y="3184884"/>
                <a:ext cx="369329" cy="492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8EE0B7F-4308-4735-85B0-D9C775C78B78}"/>
                </a:ext>
              </a:extLst>
            </p:cNvPr>
            <p:cNvGrpSpPr>
              <a:grpSpLocks noChangeAspect="1"/>
            </p:cNvGrpSpPr>
            <p:nvPr/>
          </p:nvGrpSpPr>
          <p:grpSpPr>
            <a:xfrm rot="20076378">
              <a:off x="7839924" y="3482381"/>
              <a:ext cx="697948" cy="391254"/>
              <a:chOff x="572543" y="2022918"/>
              <a:chExt cx="1028561" cy="919314"/>
            </a:xfrm>
          </p:grpSpPr>
          <p:sp>
            <p:nvSpPr>
              <p:cNvPr id="84" name="Flowchart: Stored Data 83">
                <a:extLst>
                  <a:ext uri="{FF2B5EF4-FFF2-40B4-BE49-F238E27FC236}">
                    <a16:creationId xmlns:a16="http://schemas.microsoft.com/office/drawing/2014/main" id="{1AF2986F-BA1B-4DEE-8A94-D1EA8CDE1239}"/>
                  </a:ext>
                </a:extLst>
              </p:cNvPr>
              <p:cNvSpPr/>
              <p:nvPr/>
            </p:nvSpPr>
            <p:spPr>
              <a:xfrm rot="20657251">
                <a:off x="1274947" y="2243171"/>
                <a:ext cx="326157" cy="140986"/>
              </a:xfrm>
              <a:prstGeom prst="flowChartOnlineStorage">
                <a:avLst/>
              </a:prstGeom>
              <a:solidFill>
                <a:srgbClr val="404040"/>
              </a:solidFill>
              <a:ln w="12700" cap="flat" cmpd="sng" algn="ctr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85" name="Picture 16" descr="Related image">
                <a:extLst>
                  <a:ext uri="{FF2B5EF4-FFF2-40B4-BE49-F238E27FC236}">
                    <a16:creationId xmlns:a16="http://schemas.microsoft.com/office/drawing/2014/main" id="{D95761D2-AD8E-43F4-A26C-B41EA636C3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72543" y="2022918"/>
                <a:ext cx="858087" cy="919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20" descr="Image result for red blood cell">
              <a:extLst>
                <a:ext uri="{FF2B5EF4-FFF2-40B4-BE49-F238E27FC236}">
                  <a16:creationId xmlns:a16="http://schemas.microsoft.com/office/drawing/2014/main" id="{0F314400-EF63-4C5A-8591-09C822216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56149">
              <a:off x="7681773" y="3980626"/>
              <a:ext cx="404923" cy="2539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D3C0E23-5D56-491F-9064-51FFD80BE8AE}"/>
                </a:ext>
              </a:extLst>
            </p:cNvPr>
            <p:cNvGrpSpPr>
              <a:grpSpLocks noChangeAspect="1"/>
            </p:cNvGrpSpPr>
            <p:nvPr/>
          </p:nvGrpSpPr>
          <p:grpSpPr>
            <a:xfrm rot="5757509">
              <a:off x="6832885" y="4202470"/>
              <a:ext cx="363644" cy="416081"/>
              <a:chOff x="3401457" y="3258936"/>
              <a:chExt cx="894470" cy="641904"/>
            </a:xfrm>
          </p:grpSpPr>
          <p:sp>
            <p:nvSpPr>
              <p:cNvPr id="82" name="Flowchart: Stored Data 81">
                <a:extLst>
                  <a:ext uri="{FF2B5EF4-FFF2-40B4-BE49-F238E27FC236}">
                    <a16:creationId xmlns:a16="http://schemas.microsoft.com/office/drawing/2014/main" id="{6498D619-8528-43AB-AE63-4B510F4488D9}"/>
                  </a:ext>
                </a:extLst>
              </p:cNvPr>
              <p:cNvSpPr/>
              <p:nvPr/>
            </p:nvSpPr>
            <p:spPr>
              <a:xfrm rot="1278911">
                <a:off x="3976416" y="3302331"/>
                <a:ext cx="319511" cy="120437"/>
              </a:xfrm>
              <a:prstGeom prst="flowChartOnlineStorage">
                <a:avLst/>
              </a:prstGeom>
              <a:solidFill>
                <a:srgbClr val="404040"/>
              </a:solidFill>
              <a:ln w="12700" cap="flat" cmpd="sng" algn="ctr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83" name="Picture 4" descr="Image result for sickled red blood cell icon">
                <a:extLst>
                  <a:ext uri="{FF2B5EF4-FFF2-40B4-BE49-F238E27FC236}">
                    <a16:creationId xmlns:a16="http://schemas.microsoft.com/office/drawing/2014/main" id="{7A9319E4-1682-4FDA-9926-FE38A93644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078195">
                <a:off x="3508567" y="3151826"/>
                <a:ext cx="641904" cy="856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D9A7F56-C39B-4E2E-A1BE-788D62825029}"/>
                </a:ext>
              </a:extLst>
            </p:cNvPr>
            <p:cNvGrpSpPr>
              <a:grpSpLocks noChangeAspect="1"/>
            </p:cNvGrpSpPr>
            <p:nvPr/>
          </p:nvGrpSpPr>
          <p:grpSpPr>
            <a:xfrm rot="9264681">
              <a:off x="8306543" y="3777753"/>
              <a:ext cx="582732" cy="320967"/>
              <a:chOff x="4216247" y="2187805"/>
              <a:chExt cx="866290" cy="760762"/>
            </a:xfrm>
          </p:grpSpPr>
          <p:sp>
            <p:nvSpPr>
              <p:cNvPr id="80" name="Freeform: Shape 54">
                <a:extLst>
                  <a:ext uri="{FF2B5EF4-FFF2-40B4-BE49-F238E27FC236}">
                    <a16:creationId xmlns:a16="http://schemas.microsoft.com/office/drawing/2014/main" id="{A7D4B488-59C5-4CC5-B58B-453F9CE651FC}"/>
                  </a:ext>
                </a:extLst>
              </p:cNvPr>
              <p:cNvSpPr/>
              <p:nvPr/>
            </p:nvSpPr>
            <p:spPr>
              <a:xfrm rot="15951291">
                <a:off x="4577461" y="2769727"/>
                <a:ext cx="215987" cy="105790"/>
              </a:xfrm>
              <a:custGeom>
                <a:avLst/>
                <a:gdLst>
                  <a:gd name="connsiteX0" fmla="*/ 70756 w 1336122"/>
                  <a:gd name="connsiteY0" fmla="*/ 0 h 383741"/>
                  <a:gd name="connsiteX1" fmla="*/ 70764 w 1336122"/>
                  <a:gd name="connsiteY1" fmla="*/ 0 h 383741"/>
                  <a:gd name="connsiteX2" fmla="*/ 1336122 w 1336122"/>
                  <a:gd name="connsiteY2" fmla="*/ 0 h 383741"/>
                  <a:gd name="connsiteX3" fmla="*/ 1336122 w 1336122"/>
                  <a:gd name="connsiteY3" fmla="*/ 383741 h 383741"/>
                  <a:gd name="connsiteX4" fmla="*/ 70760 w 1336122"/>
                  <a:gd name="connsiteY4" fmla="*/ 383741 h 383741"/>
                  <a:gd name="connsiteX5" fmla="*/ 0 w 1336122"/>
                  <a:gd name="connsiteY5" fmla="*/ 191870 h 383741"/>
                  <a:gd name="connsiteX6" fmla="*/ 56499 w 1336122"/>
                  <a:gd name="connsiteY6" fmla="*/ 3897 h 38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6122" h="383741">
                    <a:moveTo>
                      <a:pt x="70756" y="0"/>
                    </a:moveTo>
                    <a:lnTo>
                      <a:pt x="70764" y="0"/>
                    </a:lnTo>
                    <a:lnTo>
                      <a:pt x="1336122" y="0"/>
                    </a:lnTo>
                    <a:lnTo>
                      <a:pt x="1336122" y="383741"/>
                    </a:lnTo>
                    <a:lnTo>
                      <a:pt x="70760" y="383741"/>
                    </a:lnTo>
                    <a:cubicBezTo>
                      <a:pt x="31680" y="383741"/>
                      <a:pt x="0" y="297837"/>
                      <a:pt x="0" y="191870"/>
                    </a:cubicBezTo>
                    <a:cubicBezTo>
                      <a:pt x="0" y="99149"/>
                      <a:pt x="24255" y="21789"/>
                      <a:pt x="56499" y="3897"/>
                    </a:cubicBezTo>
                    <a:close/>
                  </a:path>
                </a:pathLst>
              </a:custGeom>
              <a:solidFill>
                <a:srgbClr val="57A0E2"/>
              </a:solidFill>
              <a:ln w="12700" cap="flat" cmpd="sng" algn="ctr">
                <a:solidFill>
                  <a:srgbClr val="57A0E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81" name="Picture 18" descr="Related image">
                <a:extLst>
                  <a:ext uri="{FF2B5EF4-FFF2-40B4-BE49-F238E27FC236}">
                    <a16:creationId xmlns:a16="http://schemas.microsoft.com/office/drawing/2014/main" id="{A99ECB6B-FB06-4F3A-80F5-9311DF7DBB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216247" y="2187805"/>
                <a:ext cx="866290" cy="760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95511F-8BA1-4E98-A86E-B79A2D491683}"/>
                </a:ext>
              </a:extLst>
            </p:cNvPr>
            <p:cNvGrpSpPr>
              <a:grpSpLocks noChangeAspect="1"/>
            </p:cNvGrpSpPr>
            <p:nvPr/>
          </p:nvGrpSpPr>
          <p:grpSpPr>
            <a:xfrm rot="15178414">
              <a:off x="7220905" y="3469124"/>
              <a:ext cx="363644" cy="416081"/>
              <a:chOff x="3401457" y="3258936"/>
              <a:chExt cx="894470" cy="641904"/>
            </a:xfrm>
          </p:grpSpPr>
          <p:sp>
            <p:nvSpPr>
              <p:cNvPr id="78" name="Flowchart: Stored Data 77">
                <a:extLst>
                  <a:ext uri="{FF2B5EF4-FFF2-40B4-BE49-F238E27FC236}">
                    <a16:creationId xmlns:a16="http://schemas.microsoft.com/office/drawing/2014/main" id="{8E3F8782-AAB6-4E86-A69A-C2A2CF58321D}"/>
                  </a:ext>
                </a:extLst>
              </p:cNvPr>
              <p:cNvSpPr/>
              <p:nvPr/>
            </p:nvSpPr>
            <p:spPr>
              <a:xfrm rot="1278911">
                <a:off x="3976416" y="3302331"/>
                <a:ext cx="319511" cy="120437"/>
              </a:xfrm>
              <a:prstGeom prst="flowChartOnlineStorage">
                <a:avLst/>
              </a:prstGeom>
              <a:solidFill>
                <a:srgbClr val="404040"/>
              </a:solidFill>
              <a:ln w="12700" cap="flat" cmpd="sng" algn="ctr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79" name="Picture 4" descr="Image result for sickled red blood cell icon">
                <a:extLst>
                  <a:ext uri="{FF2B5EF4-FFF2-40B4-BE49-F238E27FC236}">
                    <a16:creationId xmlns:a16="http://schemas.microsoft.com/office/drawing/2014/main" id="{FEE75F7F-C62A-47C0-8A2B-8CA1658A9F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078195">
                <a:off x="3508567" y="3151826"/>
                <a:ext cx="641904" cy="856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4F2AE31-A789-4B8F-8BD2-C2836AB81551}"/>
                </a:ext>
              </a:extLst>
            </p:cNvPr>
            <p:cNvGrpSpPr/>
            <p:nvPr/>
          </p:nvGrpSpPr>
          <p:grpSpPr>
            <a:xfrm>
              <a:off x="3557273" y="3889658"/>
              <a:ext cx="511747" cy="365487"/>
              <a:chOff x="4120940" y="2837609"/>
              <a:chExt cx="424086" cy="482912"/>
            </a:xfrm>
          </p:grpSpPr>
          <p:pic>
            <p:nvPicPr>
              <p:cNvPr id="76" name="Picture 18" descr="Related image">
                <a:extLst>
                  <a:ext uri="{FF2B5EF4-FFF2-40B4-BE49-F238E27FC236}">
                    <a16:creationId xmlns:a16="http://schemas.microsoft.com/office/drawing/2014/main" id="{3C4C8F48-7860-482F-8A78-9328D52518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4449419">
                <a:off x="4091527" y="2867022"/>
                <a:ext cx="482912" cy="424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7" name="Freeform: Shape 61">
                <a:extLst>
                  <a:ext uri="{FF2B5EF4-FFF2-40B4-BE49-F238E27FC236}">
                    <a16:creationId xmlns:a16="http://schemas.microsoft.com/office/drawing/2014/main" id="{25A6E022-EA98-4761-A73B-A5BEC15A465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3649118">
                <a:off x="4386513" y="3113602"/>
                <a:ext cx="144000" cy="58666"/>
              </a:xfrm>
              <a:custGeom>
                <a:avLst/>
                <a:gdLst>
                  <a:gd name="connsiteX0" fmla="*/ 70756 w 1336122"/>
                  <a:gd name="connsiteY0" fmla="*/ 0 h 383741"/>
                  <a:gd name="connsiteX1" fmla="*/ 70764 w 1336122"/>
                  <a:gd name="connsiteY1" fmla="*/ 0 h 383741"/>
                  <a:gd name="connsiteX2" fmla="*/ 1336122 w 1336122"/>
                  <a:gd name="connsiteY2" fmla="*/ 0 h 383741"/>
                  <a:gd name="connsiteX3" fmla="*/ 1336122 w 1336122"/>
                  <a:gd name="connsiteY3" fmla="*/ 383741 h 383741"/>
                  <a:gd name="connsiteX4" fmla="*/ 70760 w 1336122"/>
                  <a:gd name="connsiteY4" fmla="*/ 383741 h 383741"/>
                  <a:gd name="connsiteX5" fmla="*/ 0 w 1336122"/>
                  <a:gd name="connsiteY5" fmla="*/ 191870 h 383741"/>
                  <a:gd name="connsiteX6" fmla="*/ 56499 w 1336122"/>
                  <a:gd name="connsiteY6" fmla="*/ 3897 h 38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6122" h="383741">
                    <a:moveTo>
                      <a:pt x="70756" y="0"/>
                    </a:moveTo>
                    <a:lnTo>
                      <a:pt x="70764" y="0"/>
                    </a:lnTo>
                    <a:lnTo>
                      <a:pt x="1336122" y="0"/>
                    </a:lnTo>
                    <a:lnTo>
                      <a:pt x="1336122" y="383741"/>
                    </a:lnTo>
                    <a:lnTo>
                      <a:pt x="70760" y="383741"/>
                    </a:lnTo>
                    <a:cubicBezTo>
                      <a:pt x="31680" y="383741"/>
                      <a:pt x="0" y="297837"/>
                      <a:pt x="0" y="191870"/>
                    </a:cubicBezTo>
                    <a:cubicBezTo>
                      <a:pt x="0" y="99149"/>
                      <a:pt x="24255" y="21789"/>
                      <a:pt x="56499" y="3897"/>
                    </a:cubicBezTo>
                    <a:close/>
                  </a:path>
                </a:pathLst>
              </a:custGeom>
              <a:solidFill>
                <a:srgbClr val="57A0E2"/>
              </a:solidFill>
              <a:ln w="12700" cap="flat" cmpd="sng" algn="ctr">
                <a:solidFill>
                  <a:srgbClr val="57A0E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D98D7B8-7DF5-463F-B719-853C8F80B1E0}"/>
                </a:ext>
              </a:extLst>
            </p:cNvPr>
            <p:cNvGrpSpPr/>
            <p:nvPr/>
          </p:nvGrpSpPr>
          <p:grpSpPr>
            <a:xfrm>
              <a:off x="5423193" y="3871505"/>
              <a:ext cx="511747" cy="365487"/>
              <a:chOff x="5908583" y="2813480"/>
              <a:chExt cx="424086" cy="482912"/>
            </a:xfrm>
          </p:grpSpPr>
          <p:pic>
            <p:nvPicPr>
              <p:cNvPr id="74" name="Picture 18" descr="Related image">
                <a:extLst>
                  <a:ext uri="{FF2B5EF4-FFF2-40B4-BE49-F238E27FC236}">
                    <a16:creationId xmlns:a16="http://schemas.microsoft.com/office/drawing/2014/main" id="{1BE137CA-BC75-4AEC-B553-6149F5C1C0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471663">
                <a:off x="5879170" y="2842893"/>
                <a:ext cx="482912" cy="424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" name="Freeform: Shape 64">
                <a:extLst>
                  <a:ext uri="{FF2B5EF4-FFF2-40B4-BE49-F238E27FC236}">
                    <a16:creationId xmlns:a16="http://schemas.microsoft.com/office/drawing/2014/main" id="{E72452B2-626D-4C60-BD59-3C020848D9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3649118">
                <a:off x="6160828" y="3066472"/>
                <a:ext cx="144000" cy="58666"/>
              </a:xfrm>
              <a:custGeom>
                <a:avLst/>
                <a:gdLst>
                  <a:gd name="connsiteX0" fmla="*/ 70756 w 1336122"/>
                  <a:gd name="connsiteY0" fmla="*/ 0 h 383741"/>
                  <a:gd name="connsiteX1" fmla="*/ 70764 w 1336122"/>
                  <a:gd name="connsiteY1" fmla="*/ 0 h 383741"/>
                  <a:gd name="connsiteX2" fmla="*/ 1336122 w 1336122"/>
                  <a:gd name="connsiteY2" fmla="*/ 0 h 383741"/>
                  <a:gd name="connsiteX3" fmla="*/ 1336122 w 1336122"/>
                  <a:gd name="connsiteY3" fmla="*/ 383741 h 383741"/>
                  <a:gd name="connsiteX4" fmla="*/ 70760 w 1336122"/>
                  <a:gd name="connsiteY4" fmla="*/ 383741 h 383741"/>
                  <a:gd name="connsiteX5" fmla="*/ 0 w 1336122"/>
                  <a:gd name="connsiteY5" fmla="*/ 191870 h 383741"/>
                  <a:gd name="connsiteX6" fmla="*/ 56499 w 1336122"/>
                  <a:gd name="connsiteY6" fmla="*/ 3897 h 38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6122" h="383741">
                    <a:moveTo>
                      <a:pt x="70756" y="0"/>
                    </a:moveTo>
                    <a:lnTo>
                      <a:pt x="70764" y="0"/>
                    </a:lnTo>
                    <a:lnTo>
                      <a:pt x="1336122" y="0"/>
                    </a:lnTo>
                    <a:lnTo>
                      <a:pt x="1336122" y="383741"/>
                    </a:lnTo>
                    <a:lnTo>
                      <a:pt x="70760" y="383741"/>
                    </a:lnTo>
                    <a:cubicBezTo>
                      <a:pt x="31680" y="383741"/>
                      <a:pt x="0" y="297837"/>
                      <a:pt x="0" y="191870"/>
                    </a:cubicBezTo>
                    <a:cubicBezTo>
                      <a:pt x="0" y="99149"/>
                      <a:pt x="24255" y="21789"/>
                      <a:pt x="56499" y="3897"/>
                    </a:cubicBezTo>
                    <a:close/>
                  </a:path>
                </a:pathLst>
              </a:custGeom>
              <a:solidFill>
                <a:srgbClr val="57A0E2"/>
              </a:solidFill>
              <a:ln w="12700" cap="flat" cmpd="sng" algn="ctr">
                <a:solidFill>
                  <a:srgbClr val="57A0E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Flowchart: Stored Data 40">
              <a:extLst>
                <a:ext uri="{FF2B5EF4-FFF2-40B4-BE49-F238E27FC236}">
                  <a16:creationId xmlns:a16="http://schemas.microsoft.com/office/drawing/2014/main" id="{62B8A713-F69D-4A82-B010-E0FB5A911AD9}"/>
                </a:ext>
              </a:extLst>
            </p:cNvPr>
            <p:cNvSpPr>
              <a:spLocks noChangeAspect="1"/>
            </p:cNvSpPr>
            <p:nvPr/>
          </p:nvSpPr>
          <p:spPr>
            <a:xfrm rot="2998622">
              <a:off x="8347605" y="3741286"/>
              <a:ext cx="108985" cy="70035"/>
            </a:xfrm>
            <a:prstGeom prst="flowChartOnlineStorage">
              <a:avLst/>
            </a:prstGeom>
            <a:solidFill>
              <a:srgbClr val="404040"/>
            </a:solidFill>
            <a:ln w="12700" cap="flat" cmpd="sng" algn="ctr">
              <a:solidFill>
                <a:srgbClr val="40404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9985AF8-68BF-406E-9847-1613DF8152D3}"/>
                </a:ext>
              </a:extLst>
            </p:cNvPr>
            <p:cNvGrpSpPr/>
            <p:nvPr/>
          </p:nvGrpSpPr>
          <p:grpSpPr>
            <a:xfrm rot="4855233">
              <a:off x="7023512" y="3830606"/>
              <a:ext cx="320966" cy="582732"/>
              <a:chOff x="5915524" y="2813083"/>
              <a:chExt cx="424086" cy="482912"/>
            </a:xfrm>
          </p:grpSpPr>
          <p:pic>
            <p:nvPicPr>
              <p:cNvPr id="72" name="Picture 18" descr="Related image">
                <a:extLst>
                  <a:ext uri="{FF2B5EF4-FFF2-40B4-BE49-F238E27FC236}">
                    <a16:creationId xmlns:a16="http://schemas.microsoft.com/office/drawing/2014/main" id="{1FA392D2-DBA1-45C8-BE5A-800AF26C7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471663">
                <a:off x="5886111" y="2842496"/>
                <a:ext cx="482912" cy="424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38B9F57-C42B-42B2-82CE-1EB4628953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3649118">
                <a:off x="6160828" y="3066472"/>
                <a:ext cx="144000" cy="58666"/>
              </a:xfrm>
              <a:custGeom>
                <a:avLst/>
                <a:gdLst>
                  <a:gd name="connsiteX0" fmla="*/ 70756 w 1336122"/>
                  <a:gd name="connsiteY0" fmla="*/ 0 h 383741"/>
                  <a:gd name="connsiteX1" fmla="*/ 70764 w 1336122"/>
                  <a:gd name="connsiteY1" fmla="*/ 0 h 383741"/>
                  <a:gd name="connsiteX2" fmla="*/ 1336122 w 1336122"/>
                  <a:gd name="connsiteY2" fmla="*/ 0 h 383741"/>
                  <a:gd name="connsiteX3" fmla="*/ 1336122 w 1336122"/>
                  <a:gd name="connsiteY3" fmla="*/ 383741 h 383741"/>
                  <a:gd name="connsiteX4" fmla="*/ 70760 w 1336122"/>
                  <a:gd name="connsiteY4" fmla="*/ 383741 h 383741"/>
                  <a:gd name="connsiteX5" fmla="*/ 0 w 1336122"/>
                  <a:gd name="connsiteY5" fmla="*/ 191870 h 383741"/>
                  <a:gd name="connsiteX6" fmla="*/ 56499 w 1336122"/>
                  <a:gd name="connsiteY6" fmla="*/ 3897 h 38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6122" h="383741">
                    <a:moveTo>
                      <a:pt x="70756" y="0"/>
                    </a:moveTo>
                    <a:lnTo>
                      <a:pt x="70764" y="0"/>
                    </a:lnTo>
                    <a:lnTo>
                      <a:pt x="1336122" y="0"/>
                    </a:lnTo>
                    <a:lnTo>
                      <a:pt x="1336122" y="383741"/>
                    </a:lnTo>
                    <a:lnTo>
                      <a:pt x="70760" y="383741"/>
                    </a:lnTo>
                    <a:cubicBezTo>
                      <a:pt x="31680" y="383741"/>
                      <a:pt x="0" y="297837"/>
                      <a:pt x="0" y="191870"/>
                    </a:cubicBezTo>
                    <a:cubicBezTo>
                      <a:pt x="0" y="99149"/>
                      <a:pt x="24255" y="21789"/>
                      <a:pt x="56499" y="3897"/>
                    </a:cubicBezTo>
                    <a:close/>
                  </a:path>
                </a:pathLst>
              </a:custGeom>
              <a:solidFill>
                <a:srgbClr val="57A0E2"/>
              </a:solidFill>
              <a:ln w="12700" cap="flat" cmpd="sng" algn="ctr">
                <a:solidFill>
                  <a:srgbClr val="57A0E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3" name="Flowchart: Stored Data 42">
              <a:extLst>
                <a:ext uri="{FF2B5EF4-FFF2-40B4-BE49-F238E27FC236}">
                  <a16:creationId xmlns:a16="http://schemas.microsoft.com/office/drawing/2014/main" id="{B21CE0E7-D6DD-4C23-B449-7C7CCE2541C0}"/>
                </a:ext>
              </a:extLst>
            </p:cNvPr>
            <p:cNvSpPr>
              <a:spLocks noChangeAspect="1"/>
            </p:cNvSpPr>
            <p:nvPr/>
          </p:nvSpPr>
          <p:spPr>
            <a:xfrm rot="18199373">
              <a:off x="6996326" y="4250975"/>
              <a:ext cx="108985" cy="70035"/>
            </a:xfrm>
            <a:prstGeom prst="flowChartOnlineStorage">
              <a:avLst/>
            </a:prstGeom>
            <a:solidFill>
              <a:srgbClr val="404040"/>
            </a:solidFill>
            <a:ln w="12700" cap="flat" cmpd="sng" algn="ctr">
              <a:solidFill>
                <a:srgbClr val="40404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Freeform: Shape 90">
              <a:extLst>
                <a:ext uri="{FF2B5EF4-FFF2-40B4-BE49-F238E27FC236}">
                  <a16:creationId xmlns:a16="http://schemas.microsoft.com/office/drawing/2014/main" id="{AD264E96-49D9-425A-BD40-86706F1849DE}"/>
                </a:ext>
              </a:extLst>
            </p:cNvPr>
            <p:cNvSpPr/>
            <p:nvPr/>
          </p:nvSpPr>
          <p:spPr>
            <a:xfrm rot="5400000">
              <a:off x="7195546" y="4669193"/>
              <a:ext cx="245216" cy="86883"/>
            </a:xfrm>
            <a:custGeom>
              <a:avLst/>
              <a:gdLst>
                <a:gd name="connsiteX0" fmla="*/ 70756 w 1336122"/>
                <a:gd name="connsiteY0" fmla="*/ 0 h 383741"/>
                <a:gd name="connsiteX1" fmla="*/ 70764 w 1336122"/>
                <a:gd name="connsiteY1" fmla="*/ 0 h 383741"/>
                <a:gd name="connsiteX2" fmla="*/ 1336122 w 1336122"/>
                <a:gd name="connsiteY2" fmla="*/ 0 h 383741"/>
                <a:gd name="connsiteX3" fmla="*/ 1336122 w 1336122"/>
                <a:gd name="connsiteY3" fmla="*/ 383741 h 383741"/>
                <a:gd name="connsiteX4" fmla="*/ 70760 w 1336122"/>
                <a:gd name="connsiteY4" fmla="*/ 383741 h 383741"/>
                <a:gd name="connsiteX5" fmla="*/ 0 w 1336122"/>
                <a:gd name="connsiteY5" fmla="*/ 191870 h 383741"/>
                <a:gd name="connsiteX6" fmla="*/ 56499 w 1336122"/>
                <a:gd name="connsiteY6" fmla="*/ 3897 h 3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122" h="383741">
                  <a:moveTo>
                    <a:pt x="70756" y="0"/>
                  </a:moveTo>
                  <a:lnTo>
                    <a:pt x="70764" y="0"/>
                  </a:lnTo>
                  <a:lnTo>
                    <a:pt x="1336122" y="0"/>
                  </a:lnTo>
                  <a:lnTo>
                    <a:pt x="1336122" y="383741"/>
                  </a:lnTo>
                  <a:lnTo>
                    <a:pt x="70760" y="383741"/>
                  </a:lnTo>
                  <a:cubicBezTo>
                    <a:pt x="31680" y="383741"/>
                    <a:pt x="0" y="297837"/>
                    <a:pt x="0" y="191870"/>
                  </a:cubicBezTo>
                  <a:cubicBezTo>
                    <a:pt x="0" y="99149"/>
                    <a:pt x="24255" y="21789"/>
                    <a:pt x="56499" y="3897"/>
                  </a:cubicBezTo>
                  <a:close/>
                </a:path>
              </a:pathLst>
            </a:custGeom>
            <a:solidFill>
              <a:srgbClr val="57A0E2"/>
            </a:solidFill>
            <a:ln w="12700" cap="flat" cmpd="sng" algn="ctr">
              <a:solidFill>
                <a:srgbClr val="57A0E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5" name="Picture 16" descr="Related image">
              <a:extLst>
                <a:ext uri="{FF2B5EF4-FFF2-40B4-BE49-F238E27FC236}">
                  <a16:creationId xmlns:a16="http://schemas.microsoft.com/office/drawing/2014/main" id="{292C6E1E-8E65-41C4-B3EC-606A1268A0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076378">
              <a:off x="8155102" y="4078122"/>
              <a:ext cx="582269" cy="391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0" descr="Image result for red blood cell">
              <a:extLst>
                <a:ext uri="{FF2B5EF4-FFF2-40B4-BE49-F238E27FC236}">
                  <a16:creationId xmlns:a16="http://schemas.microsoft.com/office/drawing/2014/main" id="{D19AC385-0AC3-4AAC-8522-E9B3F8F2C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56149">
              <a:off x="4329132" y="3627525"/>
              <a:ext cx="404923" cy="2539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0" descr="Image result for red blood cell">
              <a:extLst>
                <a:ext uri="{FF2B5EF4-FFF2-40B4-BE49-F238E27FC236}">
                  <a16:creationId xmlns:a16="http://schemas.microsoft.com/office/drawing/2014/main" id="{265C7975-3529-47B3-A3D3-37F2B7F4E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56149">
              <a:off x="2678974" y="4456934"/>
              <a:ext cx="404923" cy="2539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0D0730D-7F2C-441D-9F60-1B480A428542}"/>
                </a:ext>
              </a:extLst>
            </p:cNvPr>
            <p:cNvGrpSpPr>
              <a:grpSpLocks noChangeAspect="1"/>
            </p:cNvGrpSpPr>
            <p:nvPr/>
          </p:nvGrpSpPr>
          <p:grpSpPr>
            <a:xfrm rot="12918730">
              <a:off x="5870881" y="4039322"/>
              <a:ext cx="579792" cy="260964"/>
              <a:chOff x="3401457" y="3258936"/>
              <a:chExt cx="894470" cy="641904"/>
            </a:xfrm>
          </p:grpSpPr>
          <p:sp>
            <p:nvSpPr>
              <p:cNvPr id="70" name="Flowchart: Stored Data 69">
                <a:extLst>
                  <a:ext uri="{FF2B5EF4-FFF2-40B4-BE49-F238E27FC236}">
                    <a16:creationId xmlns:a16="http://schemas.microsoft.com/office/drawing/2014/main" id="{A32F5142-71EB-4A03-8D8B-D912E2341405}"/>
                  </a:ext>
                </a:extLst>
              </p:cNvPr>
              <p:cNvSpPr/>
              <p:nvPr/>
            </p:nvSpPr>
            <p:spPr>
              <a:xfrm rot="1278911">
                <a:off x="3976416" y="3302331"/>
                <a:ext cx="319511" cy="120437"/>
              </a:xfrm>
              <a:prstGeom prst="flowChartOnlineStorage">
                <a:avLst/>
              </a:prstGeom>
              <a:solidFill>
                <a:srgbClr val="404040"/>
              </a:solidFill>
              <a:ln w="12700" cap="flat" cmpd="sng" algn="ctr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71" name="Picture 4" descr="Image result for sickled red blood cell icon">
                <a:extLst>
                  <a:ext uri="{FF2B5EF4-FFF2-40B4-BE49-F238E27FC236}">
                    <a16:creationId xmlns:a16="http://schemas.microsoft.com/office/drawing/2014/main" id="{160A05F1-9C87-4E66-9E51-FDF61D4B11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078195">
                <a:off x="3508567" y="3151826"/>
                <a:ext cx="641904" cy="856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F8740BF-FF54-4DD6-9E4F-0450E66CE3D4}"/>
                </a:ext>
              </a:extLst>
            </p:cNvPr>
            <p:cNvGrpSpPr/>
            <p:nvPr/>
          </p:nvGrpSpPr>
          <p:grpSpPr>
            <a:xfrm>
              <a:off x="2061963" y="4087344"/>
              <a:ext cx="445671" cy="372807"/>
              <a:chOff x="1155039" y="2776332"/>
              <a:chExt cx="369329" cy="492583"/>
            </a:xfrm>
          </p:grpSpPr>
          <p:sp>
            <p:nvSpPr>
              <p:cNvPr id="68" name="Flowchart: Stored Data 67">
                <a:extLst>
                  <a:ext uri="{FF2B5EF4-FFF2-40B4-BE49-F238E27FC236}">
                    <a16:creationId xmlns:a16="http://schemas.microsoft.com/office/drawing/2014/main" id="{118799D3-F9D2-4151-8405-874D48FA4C66}"/>
                  </a:ext>
                </a:extLst>
              </p:cNvPr>
              <p:cNvSpPr/>
              <p:nvPr/>
            </p:nvSpPr>
            <p:spPr>
              <a:xfrm rot="8564001">
                <a:off x="1289355" y="3112067"/>
                <a:ext cx="183408" cy="79281"/>
              </a:xfrm>
              <a:prstGeom prst="flowChartOnlineStorage">
                <a:avLst/>
              </a:prstGeom>
              <a:solidFill>
                <a:srgbClr val="404040"/>
              </a:solidFill>
              <a:ln w="12700" cap="flat" cmpd="sng" algn="ctr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69" name="Picture 4" descr="Image result for sickled red blood cell icon">
                <a:extLst>
                  <a:ext uri="{FF2B5EF4-FFF2-40B4-BE49-F238E27FC236}">
                    <a16:creationId xmlns:a16="http://schemas.microsoft.com/office/drawing/2014/main" id="{A67DDB99-FC8D-49FD-9E08-95474147E7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8835704">
                <a:off x="1155039" y="2776332"/>
                <a:ext cx="369329" cy="492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2D71E4B-0371-4106-ACF8-F89C524E80BE}"/>
                </a:ext>
              </a:extLst>
            </p:cNvPr>
            <p:cNvGrpSpPr/>
            <p:nvPr/>
          </p:nvGrpSpPr>
          <p:grpSpPr>
            <a:xfrm rot="6340761">
              <a:off x="3115359" y="3985913"/>
              <a:ext cx="291315" cy="594402"/>
              <a:chOff x="1738340" y="3412886"/>
              <a:chExt cx="384909" cy="492583"/>
            </a:xfrm>
          </p:grpSpPr>
          <p:sp>
            <p:nvSpPr>
              <p:cNvPr id="66" name="Flowchart: Stored Data 65">
                <a:extLst>
                  <a:ext uri="{FF2B5EF4-FFF2-40B4-BE49-F238E27FC236}">
                    <a16:creationId xmlns:a16="http://schemas.microsoft.com/office/drawing/2014/main" id="{A95713F2-77F9-4265-9978-0A37B048FAD7}"/>
                  </a:ext>
                </a:extLst>
              </p:cNvPr>
              <p:cNvSpPr/>
              <p:nvPr/>
            </p:nvSpPr>
            <p:spPr>
              <a:xfrm rot="9365400">
                <a:off x="1738340" y="3799001"/>
                <a:ext cx="183408" cy="79281"/>
              </a:xfrm>
              <a:prstGeom prst="flowChartOnlineStorage">
                <a:avLst/>
              </a:prstGeom>
              <a:solidFill>
                <a:srgbClr val="404040"/>
              </a:solidFill>
              <a:ln w="12700" cap="flat" cmpd="sng" algn="ctr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67" name="Picture 4" descr="Image result for sickled red blood cell icon">
                <a:extLst>
                  <a:ext uri="{FF2B5EF4-FFF2-40B4-BE49-F238E27FC236}">
                    <a16:creationId xmlns:a16="http://schemas.microsoft.com/office/drawing/2014/main" id="{79218089-44B1-4E32-A5CE-DC3461A5DC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07697">
                <a:off x="1753920" y="3412886"/>
                <a:ext cx="369329" cy="492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4D278A4-5E44-41B8-BCBE-209ECE5DD555}"/>
                </a:ext>
              </a:extLst>
            </p:cNvPr>
            <p:cNvGrpSpPr/>
            <p:nvPr/>
          </p:nvGrpSpPr>
          <p:grpSpPr>
            <a:xfrm rot="3940221">
              <a:off x="2910618" y="3379059"/>
              <a:ext cx="388975" cy="623815"/>
              <a:chOff x="2083403" y="3205769"/>
              <a:chExt cx="513946" cy="516957"/>
            </a:xfrm>
          </p:grpSpPr>
          <p:sp>
            <p:nvSpPr>
              <p:cNvPr id="64" name="Flowchart: Stored Data 63">
                <a:extLst>
                  <a:ext uri="{FF2B5EF4-FFF2-40B4-BE49-F238E27FC236}">
                    <a16:creationId xmlns:a16="http://schemas.microsoft.com/office/drawing/2014/main" id="{9697CF6D-6CED-49C1-93B1-4A1695737E41}"/>
                  </a:ext>
                </a:extLst>
              </p:cNvPr>
              <p:cNvSpPr/>
              <p:nvPr/>
            </p:nvSpPr>
            <p:spPr>
              <a:xfrm rot="19133629">
                <a:off x="2413941" y="3233555"/>
                <a:ext cx="183408" cy="79280"/>
              </a:xfrm>
              <a:prstGeom prst="flowChartOnlineStorage">
                <a:avLst/>
              </a:prstGeom>
              <a:solidFill>
                <a:srgbClr val="404040"/>
              </a:solidFill>
              <a:ln w="12700" cap="flat" cmpd="sng" algn="ctr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65" name="Picture 16" descr="Related image">
                <a:extLst>
                  <a:ext uri="{FF2B5EF4-FFF2-40B4-BE49-F238E27FC236}">
                    <a16:creationId xmlns:a16="http://schemas.microsoft.com/office/drawing/2014/main" id="{A6BE1E05-C97C-4B50-9026-A94CF07B42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20076378">
                <a:off x="2083403" y="3205769"/>
                <a:ext cx="482528" cy="516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Rectangle: Rounded Corners 170">
              <a:extLst>
                <a:ext uri="{FF2B5EF4-FFF2-40B4-BE49-F238E27FC236}">
                  <a16:creationId xmlns:a16="http://schemas.microsoft.com/office/drawing/2014/main" id="{31FF3988-128B-4735-9C19-6528F9E300CE}"/>
                </a:ext>
              </a:extLst>
            </p:cNvPr>
            <p:cNvSpPr/>
            <p:nvPr/>
          </p:nvSpPr>
          <p:spPr>
            <a:xfrm>
              <a:off x="1811199" y="5031328"/>
              <a:ext cx="3940346" cy="442674"/>
            </a:xfrm>
            <a:prstGeom prst="roundRect">
              <a:avLst/>
            </a:prstGeom>
            <a:ln w="28575">
              <a:solidFill>
                <a:srgbClr val="023A83"/>
              </a:solidFill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rPr>
                <a:t>Acute and chronic inflammation activates endothelial cells and platelets, leading to P-selectin expression on the cell surface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rPr>
                <a:t>1,4</a:t>
              </a:r>
              <a:endParaRPr kumimoji="0" lang="en-US" sz="600" b="0" i="1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3EE98C-3715-4BB7-A93B-07740CA705DD}"/>
                </a:ext>
              </a:extLst>
            </p:cNvPr>
            <p:cNvSpPr txBox="1"/>
            <p:nvPr/>
          </p:nvSpPr>
          <p:spPr>
            <a:xfrm>
              <a:off x="7506369" y="2952292"/>
              <a:ext cx="11192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rPr>
                <a:t>P-selectin</a:t>
              </a:r>
            </a:p>
          </p:txBody>
        </p:sp>
        <p:sp>
          <p:nvSpPr>
            <p:cNvPr id="54" name="Freeform: Shape 181">
              <a:extLst>
                <a:ext uri="{FF2B5EF4-FFF2-40B4-BE49-F238E27FC236}">
                  <a16:creationId xmlns:a16="http://schemas.microsoft.com/office/drawing/2014/main" id="{31C30F9B-794C-48B2-9326-704C94D374EE}"/>
                </a:ext>
              </a:extLst>
            </p:cNvPr>
            <p:cNvSpPr/>
            <p:nvPr/>
          </p:nvSpPr>
          <p:spPr>
            <a:xfrm rot="16200000">
              <a:off x="7292679" y="2954431"/>
              <a:ext cx="213940" cy="146279"/>
            </a:xfrm>
            <a:custGeom>
              <a:avLst/>
              <a:gdLst>
                <a:gd name="connsiteX0" fmla="*/ 70756 w 1336122"/>
                <a:gd name="connsiteY0" fmla="*/ 0 h 383741"/>
                <a:gd name="connsiteX1" fmla="*/ 70764 w 1336122"/>
                <a:gd name="connsiteY1" fmla="*/ 0 h 383741"/>
                <a:gd name="connsiteX2" fmla="*/ 1336122 w 1336122"/>
                <a:gd name="connsiteY2" fmla="*/ 0 h 383741"/>
                <a:gd name="connsiteX3" fmla="*/ 1336122 w 1336122"/>
                <a:gd name="connsiteY3" fmla="*/ 383741 h 383741"/>
                <a:gd name="connsiteX4" fmla="*/ 70760 w 1336122"/>
                <a:gd name="connsiteY4" fmla="*/ 383741 h 383741"/>
                <a:gd name="connsiteX5" fmla="*/ 0 w 1336122"/>
                <a:gd name="connsiteY5" fmla="*/ 191870 h 383741"/>
                <a:gd name="connsiteX6" fmla="*/ 56499 w 1336122"/>
                <a:gd name="connsiteY6" fmla="*/ 3897 h 3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122" h="383741">
                  <a:moveTo>
                    <a:pt x="70756" y="0"/>
                  </a:moveTo>
                  <a:lnTo>
                    <a:pt x="70764" y="0"/>
                  </a:lnTo>
                  <a:lnTo>
                    <a:pt x="1336122" y="0"/>
                  </a:lnTo>
                  <a:lnTo>
                    <a:pt x="1336122" y="383741"/>
                  </a:lnTo>
                  <a:lnTo>
                    <a:pt x="70760" y="383741"/>
                  </a:lnTo>
                  <a:cubicBezTo>
                    <a:pt x="31680" y="383741"/>
                    <a:pt x="0" y="297837"/>
                    <a:pt x="0" y="191870"/>
                  </a:cubicBezTo>
                  <a:cubicBezTo>
                    <a:pt x="0" y="99149"/>
                    <a:pt x="24255" y="21789"/>
                    <a:pt x="56499" y="3897"/>
                  </a:cubicBezTo>
                  <a:close/>
                </a:path>
              </a:pathLst>
            </a:custGeom>
            <a:solidFill>
              <a:srgbClr val="57A0E2"/>
            </a:solidFill>
            <a:ln w="12700" cap="flat" cmpd="sng" algn="ctr">
              <a:solidFill>
                <a:srgbClr val="57A0E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57DE594-2A23-46AA-A5DD-DF7EEA63F628}"/>
                </a:ext>
              </a:extLst>
            </p:cNvPr>
            <p:cNvSpPr txBox="1"/>
            <p:nvPr/>
          </p:nvSpPr>
          <p:spPr>
            <a:xfrm>
              <a:off x="8780938" y="2952463"/>
              <a:ext cx="1148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rPr>
                <a:t>PSGL-1</a:t>
              </a:r>
            </a:p>
          </p:txBody>
        </p:sp>
        <p:sp>
          <p:nvSpPr>
            <p:cNvPr id="56" name="Flowchart: Stored Data 55">
              <a:extLst>
                <a:ext uri="{FF2B5EF4-FFF2-40B4-BE49-F238E27FC236}">
                  <a16:creationId xmlns:a16="http://schemas.microsoft.com/office/drawing/2014/main" id="{9C72D08D-930B-464A-BCC8-F3450EA2887E}"/>
                </a:ext>
              </a:extLst>
            </p:cNvPr>
            <p:cNvSpPr/>
            <p:nvPr/>
          </p:nvSpPr>
          <p:spPr>
            <a:xfrm rot="16200000">
              <a:off x="8553006" y="2944200"/>
              <a:ext cx="223960" cy="164742"/>
            </a:xfrm>
            <a:prstGeom prst="flowChartOnlineStorage">
              <a:avLst/>
            </a:prstGeom>
            <a:solidFill>
              <a:srgbClr val="404040"/>
            </a:solidFill>
            <a:ln w="12700" cap="flat" cmpd="sng" algn="ctr">
              <a:solidFill>
                <a:srgbClr val="40404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2E631DF-B078-4007-9FE8-9AE74FA93A21}"/>
                </a:ext>
              </a:extLst>
            </p:cNvPr>
            <p:cNvSpPr txBox="1"/>
            <p:nvPr/>
          </p:nvSpPr>
          <p:spPr>
            <a:xfrm>
              <a:off x="1961248" y="2947869"/>
              <a:ext cx="10165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rPr>
                <a:t>Leukocyte</a:t>
              </a:r>
            </a:p>
          </p:txBody>
        </p:sp>
        <p:pic>
          <p:nvPicPr>
            <p:cNvPr id="58" name="Picture 16" descr="Related image">
              <a:extLst>
                <a:ext uri="{FF2B5EF4-FFF2-40B4-BE49-F238E27FC236}">
                  <a16:creationId xmlns:a16="http://schemas.microsoft.com/office/drawing/2014/main" id="{EAC987B1-5F65-4BEF-A6BF-A92F7662BD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10799" y="2920446"/>
              <a:ext cx="399393" cy="235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7686105-E037-45FF-9842-FDBC142070C9}"/>
                </a:ext>
              </a:extLst>
            </p:cNvPr>
            <p:cNvSpPr txBox="1"/>
            <p:nvPr/>
          </p:nvSpPr>
          <p:spPr>
            <a:xfrm>
              <a:off x="6182342" y="2947920"/>
              <a:ext cx="1022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rPr>
                <a:t>Platelet</a:t>
              </a:r>
            </a:p>
          </p:txBody>
        </p:sp>
        <p:pic>
          <p:nvPicPr>
            <p:cNvPr id="60" name="Picture 18" descr="Related image">
              <a:extLst>
                <a:ext uri="{FF2B5EF4-FFF2-40B4-BE49-F238E27FC236}">
                  <a16:creationId xmlns:a16="http://schemas.microsoft.com/office/drawing/2014/main" id="{DBBA31DD-7544-4DF9-8AEF-C967C18C7A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471663">
              <a:off x="5939103" y="2830087"/>
              <a:ext cx="229220" cy="404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282A57-F4A5-4872-AAA5-B7AE9A03CD13}"/>
                </a:ext>
              </a:extLst>
            </p:cNvPr>
            <p:cNvSpPr txBox="1"/>
            <p:nvPr/>
          </p:nvSpPr>
          <p:spPr>
            <a:xfrm>
              <a:off x="5065989" y="2952463"/>
              <a:ext cx="9185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rPr>
                <a:t>RBC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8F39440-7BF1-4841-920C-2B285FF5D890}"/>
                </a:ext>
              </a:extLst>
            </p:cNvPr>
            <p:cNvSpPr txBox="1"/>
            <p:nvPr/>
          </p:nvSpPr>
          <p:spPr>
            <a:xfrm>
              <a:off x="3388808" y="2949247"/>
              <a:ext cx="1334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 panose="020B0604020202020204" pitchFamily="34" charset="0"/>
                </a:rPr>
                <a:t>Sickled RBC</a:t>
              </a:r>
            </a:p>
          </p:txBody>
        </p:sp>
        <p:pic>
          <p:nvPicPr>
            <p:cNvPr id="63" name="Picture 4" descr="Image result for sickled red blood cell icon">
              <a:extLst>
                <a:ext uri="{FF2B5EF4-FFF2-40B4-BE49-F238E27FC236}">
                  <a16:creationId xmlns:a16="http://schemas.microsoft.com/office/drawing/2014/main" id="{148B329A-248D-4E5A-B4E0-6801DF99DE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156949">
              <a:off x="3063797" y="2909981"/>
              <a:ext cx="263437" cy="235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382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A31E9-00D6-4025-9407-FA009B476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335" y="5558075"/>
            <a:ext cx="11804698" cy="1115870"/>
          </a:xfrm>
        </p:spPr>
        <p:txBody>
          <a:bodyPr/>
          <a:lstStyle/>
          <a:p>
            <a:endParaRPr lang="en-GB" altLang="en-US" dirty="0">
              <a:latin typeface="+mj-lt"/>
            </a:endParaRPr>
          </a:p>
          <a:p>
            <a:endParaRPr lang="en-GB" altLang="en-US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altLang="en-US" dirty="0">
                <a:latin typeface="+mj-lt"/>
              </a:rPr>
              <a:t>LD, loading dose; MD, maintenance dose; VOC, vaso-occlusive crises; SCD, sickle cell disease;  IV, intravenous; HU, hydroxyurea;  ACS, acute chest syndrome; </a:t>
            </a:r>
            <a:br>
              <a:rPr lang="en-GB" altLang="en-US" dirty="0">
                <a:latin typeface="+mj-lt"/>
              </a:rPr>
            </a:br>
            <a:r>
              <a:rPr lang="en-GB" altLang="en-US" dirty="0">
                <a:latin typeface="+mj-lt"/>
              </a:rPr>
              <a:t>*</a:t>
            </a:r>
            <a:r>
              <a:rPr lang="en-GB" dirty="0">
                <a:latin typeface="+mj-lt"/>
              </a:rPr>
              <a:t>Stratified based on the number of crises in the preceding year (2–4 or 5–10) and concomitant HU use (yes or no) and then randomly assigned (1:1:1) into three groups. </a:t>
            </a:r>
          </a:p>
          <a:p>
            <a:pPr>
              <a:spcBef>
                <a:spcPts val="0"/>
              </a:spcBef>
            </a:pPr>
            <a:r>
              <a:rPr lang="en-GB" dirty="0">
                <a:latin typeface="+mj-lt"/>
              </a:rPr>
              <a:t>**</a:t>
            </a:r>
            <a:r>
              <a:rPr lang="en-GB" dirty="0">
                <a:effectLst/>
                <a:latin typeface="+mj-lt"/>
              </a:rPr>
              <a:t>Doses were administered by intravenous (IV) infusion at Weeks 0 and 2,</a:t>
            </a:r>
            <a:r>
              <a:rPr lang="en-GB" dirty="0">
                <a:latin typeface="+mj-lt"/>
              </a:rPr>
              <a:t> </a:t>
            </a:r>
            <a:r>
              <a:rPr lang="en-GB" dirty="0">
                <a:effectLst/>
                <a:latin typeface="+mj-lt"/>
              </a:rPr>
              <a:t>and then every 4 weeks for the duration of the study</a:t>
            </a:r>
          </a:p>
          <a:p>
            <a:pPr>
              <a:spcBef>
                <a:spcPts val="0"/>
              </a:spcBef>
            </a:pPr>
            <a:r>
              <a:rPr lang="da-DK" dirty="0">
                <a:latin typeface="+mj-lt"/>
              </a:rPr>
              <a:t>1. Ataga KI et al. N Engl J Med 2017;376:429–39.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3AF3FE-9923-4AF7-92D9-6BEE4C8700D5}"/>
              </a:ext>
            </a:extLst>
          </p:cNvPr>
          <p:cNvGrpSpPr/>
          <p:nvPr/>
        </p:nvGrpSpPr>
        <p:grpSpPr>
          <a:xfrm>
            <a:off x="550335" y="1330791"/>
            <a:ext cx="9125018" cy="4315851"/>
            <a:chOff x="964229" y="1332765"/>
            <a:chExt cx="10263545" cy="4908328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3298D9D2-B54D-47F7-9AEC-FBD6A828898F}"/>
                </a:ext>
              </a:extLst>
            </p:cNvPr>
            <p:cNvSpPr/>
            <p:nvPr/>
          </p:nvSpPr>
          <p:spPr>
            <a:xfrm>
              <a:off x="1508178" y="2514015"/>
              <a:ext cx="8629556" cy="209729"/>
            </a:xfrm>
            <a:prstGeom prst="rightArrow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DEA2FA1-E261-40D5-BEE6-B76E245CFEB8}"/>
                </a:ext>
              </a:extLst>
            </p:cNvPr>
            <p:cNvGrpSpPr/>
            <p:nvPr/>
          </p:nvGrpSpPr>
          <p:grpSpPr>
            <a:xfrm>
              <a:off x="1678645" y="1332765"/>
              <a:ext cx="7414771" cy="1102064"/>
              <a:chOff x="443235" y="2734155"/>
              <a:chExt cx="7414771" cy="110206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542FD5D-8CC1-4107-8762-11708767F905}"/>
                  </a:ext>
                </a:extLst>
              </p:cNvPr>
              <p:cNvGrpSpPr/>
              <p:nvPr/>
            </p:nvGrpSpPr>
            <p:grpSpPr>
              <a:xfrm>
                <a:off x="443235" y="2924225"/>
                <a:ext cx="7402353" cy="911994"/>
                <a:chOff x="442590" y="3053503"/>
                <a:chExt cx="7354570" cy="911994"/>
              </a:xfrm>
            </p:grpSpPr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2962F0B0-B3DF-46D5-8341-380A5C8BF0FE}"/>
                    </a:ext>
                  </a:extLst>
                </p:cNvPr>
                <p:cNvCxnSpPr>
                  <a:cxnSpLocks/>
                  <a:endCxn id="11" idx="6"/>
                </p:cNvCxnSpPr>
                <p:nvPr/>
              </p:nvCxnSpPr>
              <p:spPr>
                <a:xfrm>
                  <a:off x="1324154" y="3422079"/>
                  <a:ext cx="99370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E4EF624-138F-45C4-A5B2-2E872C4F88C1}"/>
                    </a:ext>
                  </a:extLst>
                </p:cNvPr>
                <p:cNvSpPr/>
                <p:nvPr/>
              </p:nvSpPr>
              <p:spPr bwMode="auto">
                <a:xfrm>
                  <a:off x="2034877" y="3265524"/>
                  <a:ext cx="282980" cy="313110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187" tIns="45593" rIns="91187" bIns="45593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795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 LT Pro" panose="020B0504020202020204" pitchFamily="34" charset="0"/>
                    </a:rPr>
                    <a:t>R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8D1D9DC-0A14-4DFF-AD61-55AC042F73E6}"/>
                    </a:ext>
                  </a:extLst>
                </p:cNvPr>
                <p:cNvSpPr/>
                <p:nvPr/>
              </p:nvSpPr>
              <p:spPr bwMode="auto">
                <a:xfrm>
                  <a:off x="2782324" y="3306882"/>
                  <a:ext cx="5014836" cy="218412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187" tIns="45593" rIns="91187" bIns="45593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 LT Pro" panose="020B0504020202020204" pitchFamily="34" charset="0"/>
                    </a:rPr>
                    <a:t>Crizanlizumab 2.5 mg/kg IV (n=66) </a:t>
                  </a:r>
                  <a:endParaRPr kumimoji="0" lang="en-NZ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BC6E7A1-A151-49E6-9880-3829A58CBC16}"/>
                    </a:ext>
                  </a:extLst>
                </p:cNvPr>
                <p:cNvSpPr/>
                <p:nvPr/>
              </p:nvSpPr>
              <p:spPr bwMode="auto">
                <a:xfrm>
                  <a:off x="2791758" y="3732543"/>
                  <a:ext cx="5005402" cy="23295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187" tIns="45593" rIns="91187" bIns="45593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19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 LT Pro" panose="020B0504020202020204" pitchFamily="34" charset="0"/>
                    </a:rPr>
                    <a:t>Placebo (n=65)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C2FC41C-2B2A-424B-9BFE-28F63B846DD0}"/>
                    </a:ext>
                  </a:extLst>
                </p:cNvPr>
                <p:cNvSpPr/>
                <p:nvPr/>
              </p:nvSpPr>
              <p:spPr>
                <a:xfrm>
                  <a:off x="442590" y="3053503"/>
                  <a:ext cx="860121" cy="73583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04040"/>
                      </a:solidFill>
                      <a:effectLst/>
                      <a:uLnTx/>
                      <a:uFillTx/>
                      <a:latin typeface="Avenir Next LT Pro" panose="020B0504020202020204" pitchFamily="34" charset="0"/>
                    </a:rPr>
                    <a:t>Screening* 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E19B4CF-CB85-4ECF-BB86-F6C9CF94FF8A}"/>
                    </a:ext>
                  </a:extLst>
                </p:cNvPr>
                <p:cNvSpPr/>
                <p:nvPr/>
              </p:nvSpPr>
              <p:spPr>
                <a:xfrm>
                  <a:off x="1315592" y="3417764"/>
                  <a:ext cx="860121" cy="3150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2664" marR="0" lvl="1" indent="-12664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9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 panose="020B0504020202020204" pitchFamily="34" charset="0"/>
                    </a:rPr>
                    <a:t>R</a:t>
                  </a: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 panose="020B0504020202020204" pitchFamily="34" charset="0"/>
                    </a:rPr>
                    <a:t>=1:1:1</a:t>
                  </a: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363FE67-1A92-4195-A6CB-588FC7BA521F}"/>
                  </a:ext>
                </a:extLst>
              </p:cNvPr>
              <p:cNvSpPr/>
              <p:nvPr/>
            </p:nvSpPr>
            <p:spPr bwMode="auto">
              <a:xfrm>
                <a:off x="2811003" y="2734155"/>
                <a:ext cx="5047003" cy="217509"/>
              </a:xfrm>
              <a:prstGeom prst="rect">
                <a:avLst/>
              </a:prstGeom>
              <a:solidFill>
                <a:schemeClr val="accent2"/>
              </a:solidFill>
              <a:ln w="127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187" tIns="45593" rIns="91187" bIns="45593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rPr>
                  <a:t>Crizanlizumab 5.0 mg/kg </a:t>
                </a:r>
                <a:r>
                  <a:rPr lang="en-NZ" sz="1200" dirty="0">
                    <a:solidFill>
                      <a:srgbClr val="FFFFFF"/>
                    </a:solidFill>
                    <a:latin typeface="Avenir Next LT Pro" panose="020B0504020202020204" pitchFamily="34" charset="0"/>
                  </a:rPr>
                  <a:t>(licensed dose)</a:t>
                </a:r>
                <a:r>
                  <a:rPr kumimoji="0" lang="en-N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rPr>
                  <a:t> IV (n=67) </a:t>
                </a:r>
                <a:endParaRPr kumimoji="0" lang="en-N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 panose="020B0504020202020204" pitchFamily="34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79738F-995A-4814-B33A-A80081B74B8C}"/>
                </a:ext>
              </a:extLst>
            </p:cNvPr>
            <p:cNvSpPr/>
            <p:nvPr/>
          </p:nvSpPr>
          <p:spPr>
            <a:xfrm>
              <a:off x="2556425" y="1626148"/>
              <a:ext cx="787633" cy="276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64" marR="0" lvl="1" indent="-1266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N=198</a:t>
              </a: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FA752532-F1BC-4FEB-9422-7EC06711AFD9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 flipV="1">
              <a:off x="3566097" y="1447915"/>
              <a:ext cx="467485" cy="443496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785800-1C74-41F4-A562-15E239270DC7}"/>
                </a:ext>
              </a:extLst>
            </p:cNvPr>
            <p:cNvSpPr txBox="1"/>
            <p:nvPr/>
          </p:nvSpPr>
          <p:spPr>
            <a:xfrm>
              <a:off x="1489561" y="2660731"/>
              <a:ext cx="1054793" cy="741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Screening visit up to 30 days before first dose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31B9F8-FEF5-4324-BD4E-2C9C539FB996}"/>
                </a:ext>
              </a:extLst>
            </p:cNvPr>
            <p:cNvSpPr txBox="1"/>
            <p:nvPr/>
          </p:nvSpPr>
          <p:spPr>
            <a:xfrm>
              <a:off x="3693618" y="2827966"/>
              <a:ext cx="881724" cy="661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E74A21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LD</a:t>
              </a:r>
              <a:b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E74A21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</a:br>
              <a: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E74A21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(Days 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E74A21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and 14)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E74A21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861BC3-91F3-498C-BE74-DCE5CC868519}"/>
                </a:ext>
              </a:extLst>
            </p:cNvPr>
            <p:cNvSpPr txBox="1"/>
            <p:nvPr/>
          </p:nvSpPr>
          <p:spPr>
            <a:xfrm>
              <a:off x="4202629" y="2787308"/>
              <a:ext cx="5039411" cy="476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MD every 4 weeks</a:t>
              </a:r>
              <a:b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</a:br>
              <a: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(weeks 6, 10, 14, 18, 22, 26, 30, 34, 38, 42, 46, 50)**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C784-E613-44FD-8767-E44E97F902BD}"/>
                </a:ext>
              </a:extLst>
            </p:cNvPr>
            <p:cNvSpPr txBox="1"/>
            <p:nvPr/>
          </p:nvSpPr>
          <p:spPr>
            <a:xfrm>
              <a:off x="8820057" y="2726248"/>
              <a:ext cx="1134430" cy="846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EC9A1E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Final</a:t>
              </a:r>
              <a:b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EC9A1E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</a:br>
              <a: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EC9A1E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efficacy</a:t>
              </a:r>
              <a:b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EC9A1E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</a:br>
              <a: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EC9A1E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assessment</a:t>
              </a:r>
              <a:b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EC9A1E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</a:br>
              <a: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EC9A1E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(week 52)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EC9A1E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DD18CE-E93B-4174-BFEB-E2B00D5BDDC6}"/>
                </a:ext>
              </a:extLst>
            </p:cNvPr>
            <p:cNvSpPr txBox="1"/>
            <p:nvPr/>
          </p:nvSpPr>
          <p:spPr>
            <a:xfrm>
              <a:off x="9619315" y="2716519"/>
              <a:ext cx="10852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Final</a:t>
              </a:r>
              <a:b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</a:br>
              <a: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follow-up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845EDA4-3722-431F-90C4-60673EEEA7F8}"/>
                </a:ext>
              </a:extLst>
            </p:cNvPr>
            <p:cNvCxnSpPr/>
            <p:nvPr/>
          </p:nvCxnSpPr>
          <p:spPr>
            <a:xfrm flipV="1">
              <a:off x="1551747" y="2624289"/>
              <a:ext cx="0" cy="20153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F7FD4F4-8F5E-48F4-B45E-412E3DD975A7}"/>
                </a:ext>
              </a:extLst>
            </p:cNvPr>
            <p:cNvCxnSpPr/>
            <p:nvPr/>
          </p:nvCxnSpPr>
          <p:spPr>
            <a:xfrm flipV="1">
              <a:off x="2417457" y="2624289"/>
              <a:ext cx="0" cy="20153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E9DDDA-B169-483F-8BC1-EC9E38DEFACE}"/>
                </a:ext>
              </a:extLst>
            </p:cNvPr>
            <p:cNvCxnSpPr/>
            <p:nvPr/>
          </p:nvCxnSpPr>
          <p:spPr>
            <a:xfrm flipV="1">
              <a:off x="4087292" y="2576664"/>
              <a:ext cx="0" cy="20153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8D623F-3099-4174-82EC-255C5B1AC376}"/>
                </a:ext>
              </a:extLst>
            </p:cNvPr>
            <p:cNvSpPr txBox="1"/>
            <p:nvPr/>
          </p:nvSpPr>
          <p:spPr>
            <a:xfrm>
              <a:off x="2382781" y="2665286"/>
              <a:ext cx="1412564" cy="29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Randomisation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8ABF86-36F3-4B67-8317-31513577CB6E}"/>
                </a:ext>
              </a:extLst>
            </p:cNvPr>
            <p:cNvCxnSpPr/>
            <p:nvPr/>
          </p:nvCxnSpPr>
          <p:spPr>
            <a:xfrm flipV="1">
              <a:off x="4258124" y="2572644"/>
              <a:ext cx="0" cy="20153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1BA0678-BCEC-449D-B964-C770D0EF8AAD}"/>
                </a:ext>
              </a:extLst>
            </p:cNvPr>
            <p:cNvCxnSpPr/>
            <p:nvPr/>
          </p:nvCxnSpPr>
          <p:spPr>
            <a:xfrm flipV="1">
              <a:off x="4510537" y="2583956"/>
              <a:ext cx="0" cy="20153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E9F05C1-FF65-41C4-B890-954E3F877511}"/>
                </a:ext>
              </a:extLst>
            </p:cNvPr>
            <p:cNvCxnSpPr/>
            <p:nvPr/>
          </p:nvCxnSpPr>
          <p:spPr>
            <a:xfrm flipV="1">
              <a:off x="4891537" y="2577606"/>
              <a:ext cx="0" cy="20153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EC1412-FF7D-452C-8B4E-CD009BBC0FF0}"/>
                </a:ext>
              </a:extLst>
            </p:cNvPr>
            <p:cNvCxnSpPr/>
            <p:nvPr/>
          </p:nvCxnSpPr>
          <p:spPr>
            <a:xfrm flipV="1">
              <a:off x="5353852" y="2577606"/>
              <a:ext cx="0" cy="20153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C6554C2-CEED-4BC4-9E33-DF6B2E00F7A6}"/>
                </a:ext>
              </a:extLst>
            </p:cNvPr>
            <p:cNvCxnSpPr/>
            <p:nvPr/>
          </p:nvCxnSpPr>
          <p:spPr>
            <a:xfrm flipV="1">
              <a:off x="5797647" y="2577606"/>
              <a:ext cx="0" cy="20153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C25DB83-23C8-42C4-90ED-2D9D1E7D6E3C}"/>
                </a:ext>
              </a:extLst>
            </p:cNvPr>
            <p:cNvCxnSpPr/>
            <p:nvPr/>
          </p:nvCxnSpPr>
          <p:spPr>
            <a:xfrm flipV="1">
              <a:off x="6223449" y="2574603"/>
              <a:ext cx="0" cy="20153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8D978DD-9D06-4EEA-BEB5-DED613D4B0F6}"/>
                </a:ext>
              </a:extLst>
            </p:cNvPr>
            <p:cNvCxnSpPr/>
            <p:nvPr/>
          </p:nvCxnSpPr>
          <p:spPr>
            <a:xfrm flipV="1">
              <a:off x="6661599" y="2581188"/>
              <a:ext cx="0" cy="20153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A51C65F-1578-4EED-B0FC-06DDBDF0B5C8}"/>
                </a:ext>
              </a:extLst>
            </p:cNvPr>
            <p:cNvCxnSpPr/>
            <p:nvPr/>
          </p:nvCxnSpPr>
          <p:spPr>
            <a:xfrm flipV="1">
              <a:off x="7126737" y="2572843"/>
              <a:ext cx="0" cy="20153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C42002D-EF21-4EFD-9673-B49887DCABA9}"/>
                </a:ext>
              </a:extLst>
            </p:cNvPr>
            <p:cNvCxnSpPr/>
            <p:nvPr/>
          </p:nvCxnSpPr>
          <p:spPr>
            <a:xfrm flipV="1">
              <a:off x="7516739" y="2574838"/>
              <a:ext cx="0" cy="20153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9719C3F-DD29-4AEB-8EE0-B1E773C96210}"/>
                </a:ext>
              </a:extLst>
            </p:cNvPr>
            <p:cNvCxnSpPr/>
            <p:nvPr/>
          </p:nvCxnSpPr>
          <p:spPr>
            <a:xfrm flipV="1">
              <a:off x="7896675" y="2577606"/>
              <a:ext cx="0" cy="20153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C885FAE-D436-4AB5-B27C-B8A06BC9A2F5}"/>
                </a:ext>
              </a:extLst>
            </p:cNvPr>
            <p:cNvCxnSpPr/>
            <p:nvPr/>
          </p:nvCxnSpPr>
          <p:spPr>
            <a:xfrm flipV="1">
              <a:off x="8276087" y="2577606"/>
              <a:ext cx="0" cy="20153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9CF0B9F-1C41-4CFE-9179-B30DF0A55ACC}"/>
                </a:ext>
              </a:extLst>
            </p:cNvPr>
            <p:cNvCxnSpPr/>
            <p:nvPr/>
          </p:nvCxnSpPr>
          <p:spPr>
            <a:xfrm flipV="1">
              <a:off x="8676840" y="2577606"/>
              <a:ext cx="0" cy="20153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6C7193-51BE-49DD-B1AD-3452871E183C}"/>
                </a:ext>
              </a:extLst>
            </p:cNvPr>
            <p:cNvCxnSpPr/>
            <p:nvPr/>
          </p:nvCxnSpPr>
          <p:spPr>
            <a:xfrm flipV="1">
              <a:off x="9084124" y="2574838"/>
              <a:ext cx="0" cy="20153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F588E02-148F-4CD4-AAFF-4BA71E09FDB8}"/>
                </a:ext>
              </a:extLst>
            </p:cNvPr>
            <p:cNvCxnSpPr>
              <a:cxnSpLocks/>
              <a:stCxn id="11" idx="6"/>
              <a:endCxn id="12" idx="1"/>
            </p:cNvCxnSpPr>
            <p:nvPr/>
          </p:nvCxnSpPr>
          <p:spPr>
            <a:xfrm flipV="1">
              <a:off x="3566097" y="1885422"/>
              <a:ext cx="467485" cy="59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6EDDFAC-4F0D-4793-8F1F-FC8904723FC3}"/>
                </a:ext>
              </a:extLst>
            </p:cNvPr>
            <p:cNvCxnSpPr/>
            <p:nvPr/>
          </p:nvCxnSpPr>
          <p:spPr>
            <a:xfrm flipV="1">
              <a:off x="9408719" y="2583216"/>
              <a:ext cx="0" cy="201530"/>
            </a:xfrm>
            <a:prstGeom prst="line">
              <a:avLst/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0296C2B4-23D0-44CF-A892-3D975B9A717C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>
              <a:off x="3566098" y="1891411"/>
              <a:ext cx="460973" cy="449587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50D2E21-0F09-4A2F-8771-F65377FEC4E9}"/>
                </a:ext>
              </a:extLst>
            </p:cNvPr>
            <p:cNvCxnSpPr>
              <a:cxnSpLocks/>
            </p:cNvCxnSpPr>
            <p:nvPr/>
          </p:nvCxnSpPr>
          <p:spPr>
            <a:xfrm>
              <a:off x="9087511" y="1889130"/>
              <a:ext cx="305003" cy="10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171688A5-35F4-4EE0-9EAA-3B9203D24D9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097006" y="1882679"/>
              <a:ext cx="576575" cy="44643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C0E98854-AC77-4475-A6EB-810F7C5B22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97006" y="1435627"/>
              <a:ext cx="576575" cy="44643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5E4689A-5218-41B6-89AB-66BA2B24AB7D}"/>
                </a:ext>
              </a:extLst>
            </p:cNvPr>
            <p:cNvSpPr/>
            <p:nvPr/>
          </p:nvSpPr>
          <p:spPr>
            <a:xfrm>
              <a:off x="9518812" y="1543242"/>
              <a:ext cx="862667" cy="692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6-week follow-up period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95C8C06-D8CA-423A-99DB-91BC9C0642A9}"/>
                </a:ext>
              </a:extLst>
            </p:cNvPr>
            <p:cNvGrpSpPr/>
            <p:nvPr/>
          </p:nvGrpSpPr>
          <p:grpSpPr>
            <a:xfrm>
              <a:off x="6149787" y="3532388"/>
              <a:ext cx="4990452" cy="1989856"/>
              <a:chOff x="6296122" y="3530851"/>
              <a:chExt cx="4990452" cy="2297720"/>
            </a:xfrm>
          </p:grpSpPr>
          <p:sp>
            <p:nvSpPr>
              <p:cNvPr id="42" name="Rounded Rectangle 34">
                <a:extLst>
                  <a:ext uri="{FF2B5EF4-FFF2-40B4-BE49-F238E27FC236}">
                    <a16:creationId xmlns:a16="http://schemas.microsoft.com/office/drawing/2014/main" id="{A8455760-A708-4F53-A635-4483CCC98776}"/>
                  </a:ext>
                </a:extLst>
              </p:cNvPr>
              <p:cNvSpPr/>
              <p:nvPr/>
            </p:nvSpPr>
            <p:spPr bwMode="auto">
              <a:xfrm>
                <a:off x="6296122" y="3597593"/>
                <a:ext cx="4990452" cy="2230978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21600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rPr>
                  <a:t>Primary efficacy endpoint: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rPr>
                  <a:t> annual rate of VOC</a:t>
                </a:r>
                <a:r>
                  <a:rPr kumimoji="0" lang="da-DK" sz="11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rPr>
                  <a:t>†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Calibri" pitchFamily="34" charset="0"/>
                  </a:rPr>
                  <a:t>Secondary endpoints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Calibri" pitchFamily="34" charset="0"/>
                  </a:rPr>
                  <a:t>: 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rPr>
                  <a:t>annual rate of days hospitalised; time to first and second VOC; annual rate of uncomplicated crises; annual rate of ACS and the Brief Pain Inventory questionnaire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rPr>
                  <a:t>PK (serum concentrations of crizanlizumab) and PD </a:t>
                </a:r>
                <a:b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rPr>
                </a:b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rPr>
                  <a:t>(% inhibition of P-selectin binding to PSGL-1)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Calibri" pitchFamily="34" charset="0"/>
                  </a:rPr>
                  <a:t>Safety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Calibri" pitchFamily="34" charset="0"/>
                </a:endParaRPr>
              </a:p>
            </p:txBody>
          </p:sp>
          <p:sp>
            <p:nvSpPr>
              <p:cNvPr id="43" name="Round Same Side Corner Rectangle 35">
                <a:extLst>
                  <a:ext uri="{FF2B5EF4-FFF2-40B4-BE49-F238E27FC236}">
                    <a16:creationId xmlns:a16="http://schemas.microsoft.com/office/drawing/2014/main" id="{A95833CC-3974-449A-9A49-7FED80041B1B}"/>
                  </a:ext>
                </a:extLst>
              </p:cNvPr>
              <p:cNvSpPr/>
              <p:nvPr/>
            </p:nvSpPr>
            <p:spPr bwMode="auto">
              <a:xfrm>
                <a:off x="6296548" y="3530851"/>
                <a:ext cx="4989600" cy="255939"/>
              </a:xfrm>
              <a:prstGeom prst="round2SameRect">
                <a:avLst>
                  <a:gd name="adj1" fmla="val 16863"/>
                  <a:gd name="adj2" fmla="val 0"/>
                </a:avLst>
              </a:prstGeom>
              <a:solidFill>
                <a:schemeClr val="accent1"/>
              </a:solidFill>
              <a:ln w="28575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rPr>
                  <a:t>Key study endpoints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D417E18-E874-49E7-B6DC-F9C50E47FFB8}"/>
                </a:ext>
              </a:extLst>
            </p:cNvPr>
            <p:cNvGrpSpPr/>
            <p:nvPr/>
          </p:nvGrpSpPr>
          <p:grpSpPr>
            <a:xfrm>
              <a:off x="1048647" y="3529401"/>
              <a:ext cx="4991039" cy="1992843"/>
              <a:chOff x="715129" y="3529718"/>
              <a:chExt cx="4991039" cy="1977662"/>
            </a:xfrm>
          </p:grpSpPr>
          <p:sp>
            <p:nvSpPr>
              <p:cNvPr id="51" name="Rounded Rectangle 34">
                <a:extLst>
                  <a:ext uri="{FF2B5EF4-FFF2-40B4-BE49-F238E27FC236}">
                    <a16:creationId xmlns:a16="http://schemas.microsoft.com/office/drawing/2014/main" id="{A0895190-E4EA-46B5-A672-D2C72BD9EBA6}"/>
                  </a:ext>
                </a:extLst>
              </p:cNvPr>
              <p:cNvSpPr/>
              <p:nvPr/>
            </p:nvSpPr>
            <p:spPr bwMode="auto">
              <a:xfrm>
                <a:off x="715129" y="3652814"/>
                <a:ext cx="4989600" cy="185456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21600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rPr>
                  <a:t>Males or females aged 16–65 years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rPr>
                  <a:t>Diagnosis of SCD (any genotype)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rPr>
                  <a:t>2–10 VOCs within 12 months prior to enrolment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1200" dirty="0">
                    <a:effectLst/>
                    <a:latin typeface="Avenir Next LT Pro" panose="020B0504020202020204" pitchFamily="34" charset="0"/>
                  </a:rPr>
                  <a:t>Patients with or without HU/HC - patients using HU were eligible, providing they had been using it for ≥6 months, with a stable dose for ≥3 months prior to enrolment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rPr>
                  <a:t>Patients on long-term transfusion therapy were excluded</a:t>
                </a:r>
              </a:p>
            </p:txBody>
          </p:sp>
          <p:sp>
            <p:nvSpPr>
              <p:cNvPr id="52" name="Round Same Side Corner Rectangle 35">
                <a:extLst>
                  <a:ext uri="{FF2B5EF4-FFF2-40B4-BE49-F238E27FC236}">
                    <a16:creationId xmlns:a16="http://schemas.microsoft.com/office/drawing/2014/main" id="{561C563D-A777-4689-890F-8C3293A05AA7}"/>
                  </a:ext>
                </a:extLst>
              </p:cNvPr>
              <p:cNvSpPr/>
              <p:nvPr/>
            </p:nvSpPr>
            <p:spPr bwMode="auto">
              <a:xfrm>
                <a:off x="716568" y="3529718"/>
                <a:ext cx="4989600" cy="255939"/>
              </a:xfrm>
              <a:prstGeom prst="round2SameRect">
                <a:avLst>
                  <a:gd name="adj1" fmla="val 16863"/>
                  <a:gd name="adj2" fmla="val 0"/>
                </a:avLst>
              </a:prstGeom>
              <a:solidFill>
                <a:schemeClr val="accent1"/>
              </a:solidFill>
              <a:ln w="28575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" panose="020B0504020202020204" pitchFamily="34" charset="0"/>
                  </a:rPr>
                  <a:t>Key inclusion criteria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166671-F167-4BC9-963A-0624E9CEC004}"/>
                </a:ext>
              </a:extLst>
            </p:cNvPr>
            <p:cNvSpPr/>
            <p:nvPr/>
          </p:nvSpPr>
          <p:spPr>
            <a:xfrm>
              <a:off x="964229" y="5641215"/>
              <a:ext cx="10263545" cy="5998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All efficacy data were recorded in a patient population that was allowed to receive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 standard-of-care co-medication including NSAIDs, opioids and HU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</p:grpSp>
      <p:sp>
        <p:nvSpPr>
          <p:cNvPr id="53" name="Rectangle 52">
            <a:hlinkClick r:id="" action="ppaction://noaction"/>
            <a:extLst>
              <a:ext uri="{FF2B5EF4-FFF2-40B4-BE49-F238E27FC236}">
                <a16:creationId xmlns:a16="http://schemas.microsoft.com/office/drawing/2014/main" id="{BEC938B9-FF56-4376-A624-47D75D8EB55D}"/>
              </a:ext>
            </a:extLst>
          </p:cNvPr>
          <p:cNvSpPr/>
          <p:nvPr/>
        </p:nvSpPr>
        <p:spPr>
          <a:xfrm>
            <a:off x="11722502" y="1808607"/>
            <a:ext cx="438151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B209B689-49CB-4DBE-AE05-16A75FE61304}"/>
              </a:ext>
            </a:extLst>
          </p:cNvPr>
          <p:cNvSpPr txBox="1">
            <a:spLocks/>
          </p:cNvSpPr>
          <p:nvPr/>
        </p:nvSpPr>
        <p:spPr bwMode="auto">
          <a:xfrm>
            <a:off x="550335" y="160020"/>
            <a:ext cx="9700570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r>
              <a:rPr lang="en-GB" sz="2400" dirty="0">
                <a:solidFill>
                  <a:srgbClr val="166473"/>
                </a:solidFill>
                <a:latin typeface="Avenir Next LT Pro" panose="020B0504020202020204" pitchFamily="34" charset="0"/>
              </a:rPr>
              <a:t>SUSTAIN was a randomised, double-blind, placebo-controlled, multinational Phase II study investigating the efficacy and safety of crizanlizumab in adult patients aged ≥16 years with SCD and who experienced 2–10 VOCs in the previous year</a:t>
            </a:r>
            <a:r>
              <a:rPr lang="en-GB" sz="2400" baseline="30000" dirty="0">
                <a:solidFill>
                  <a:srgbClr val="166473"/>
                </a:solidFill>
                <a:latin typeface="Avenir Next LT Pro" panose="020B0504020202020204" pitchFamily="34" charset="0"/>
              </a:rPr>
              <a:t>1</a:t>
            </a:r>
          </a:p>
        </p:txBody>
      </p:sp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655ADD6C-E396-40EB-81EB-BF4C5334D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00" y="0"/>
            <a:ext cx="1638300" cy="15748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3B53EA9-2E3B-4EE1-8DA2-91FAF78FBD56}"/>
              </a:ext>
            </a:extLst>
          </p:cNvPr>
          <p:cNvSpPr txBox="1"/>
          <p:nvPr/>
        </p:nvSpPr>
        <p:spPr>
          <a:xfrm>
            <a:off x="9828916" y="2936392"/>
            <a:ext cx="229485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a-DK" sz="1100" dirty="0">
                <a:latin typeface="Avenir Next LT Pro" panose="020B0504020202020204" pitchFamily="34" charset="0"/>
              </a:rPr>
              <a:t>†</a:t>
            </a:r>
            <a:r>
              <a:rPr lang="en-GB" sz="1100" dirty="0">
                <a:latin typeface="Avenir Next LT Pro" panose="020B0504020202020204" pitchFamily="34" charset="0"/>
              </a:rPr>
              <a:t>VOCs were defined as acute episodes of pain, with no medically determined cause other than a vaso-occlusive event, that resulted in a medical facility visit and treatment with oral or parenteral narcotic agents or with a parenteral non-steroidal anti-inflammatory drug (NSAID). Acute chest syndrome (ACS), hepatic sequestration, splenic sequestration, and priapism were also considered to be crisis events.</a:t>
            </a:r>
          </a:p>
        </p:txBody>
      </p:sp>
    </p:spTree>
    <p:extLst>
      <p:ext uri="{BB962C8B-B14F-4D97-AF65-F5344CB8AC3E}">
        <p14:creationId xmlns:p14="http://schemas.microsoft.com/office/powerpoint/2010/main" val="400774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outdoor, grass, field, player&#10;&#10;Description automatically generated">
            <a:extLst>
              <a:ext uri="{FF2B5EF4-FFF2-40B4-BE49-F238E27FC236}">
                <a16:creationId xmlns:a16="http://schemas.microsoft.com/office/drawing/2014/main" id="{D1CC67E4-FBED-4E30-8371-F97899940D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158" y="5289315"/>
            <a:ext cx="6927903" cy="5755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7BC8A-7F98-485C-9976-C1A2A4BA30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335" y="5933448"/>
            <a:ext cx="8018765" cy="66062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IQR, interquartile range; VOCs, vaso-occlusive crises. </a:t>
            </a:r>
          </a:p>
          <a:p>
            <a:pPr>
              <a:spcBef>
                <a:spcPts val="0"/>
              </a:spcBef>
            </a:pPr>
            <a:r>
              <a:rPr lang="en-GB" i="1" dirty="0"/>
              <a:t>P </a:t>
            </a:r>
            <a:r>
              <a:rPr lang="en-GB" dirty="0"/>
              <a:t>values are for the comparison between the active-treatment group and placebo and were calculated with the use of a stratified Wilcoxon rank-sum test</a:t>
            </a:r>
            <a:br>
              <a:rPr lang="en-GB" dirty="0"/>
            </a:br>
            <a:r>
              <a:rPr lang="en-GB" dirty="0"/>
              <a:t>1. </a:t>
            </a:r>
            <a:r>
              <a:rPr lang="da-DK" dirty="0"/>
              <a:t>Ataga KI </a:t>
            </a:r>
            <a:r>
              <a:rPr lang="da-DK" i="1" dirty="0"/>
              <a:t>et al. N Engl J Med </a:t>
            </a:r>
            <a:r>
              <a:rPr lang="da-DK" dirty="0"/>
              <a:t>2017;376:429–39</a:t>
            </a:r>
          </a:p>
        </p:txBody>
      </p:sp>
      <p:graphicFrame>
        <p:nvGraphicFramePr>
          <p:cNvPr id="16" name="Content Placeholder 14">
            <a:extLst>
              <a:ext uri="{FF2B5EF4-FFF2-40B4-BE49-F238E27FC236}">
                <a16:creationId xmlns:a16="http://schemas.microsoft.com/office/drawing/2014/main" id="{6AD6B445-CDCB-4FEB-AD2E-E6AC147A2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500750"/>
              </p:ext>
            </p:extLst>
          </p:nvPr>
        </p:nvGraphicFramePr>
        <p:xfrm>
          <a:off x="1920492" y="1377491"/>
          <a:ext cx="7726363" cy="320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C21D6A-3B77-4268-9C99-FEEA5DE5F7E2}"/>
              </a:ext>
            </a:extLst>
          </p:cNvPr>
          <p:cNvCxnSpPr/>
          <p:nvPr/>
        </p:nvCxnSpPr>
        <p:spPr>
          <a:xfrm flipV="1">
            <a:off x="4290082" y="1627829"/>
            <a:ext cx="8711" cy="9908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A507734-4EEA-4CCB-97D8-7331D0EE197E}"/>
              </a:ext>
            </a:extLst>
          </p:cNvPr>
          <p:cNvSpPr txBox="1"/>
          <p:nvPr/>
        </p:nvSpPr>
        <p:spPr>
          <a:xfrm>
            <a:off x="5783672" y="1403919"/>
            <a:ext cx="1733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5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NZ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=0.01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1A0128-8792-4DF3-8AB5-1636D4390B2A}"/>
              </a:ext>
            </a:extLst>
          </p:cNvPr>
          <p:cNvCxnSpPr>
            <a:cxnSpLocks/>
          </p:cNvCxnSpPr>
          <p:nvPr/>
        </p:nvCxnSpPr>
        <p:spPr>
          <a:xfrm flipH="1">
            <a:off x="4286250" y="1627829"/>
            <a:ext cx="3613894" cy="94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523365-8312-4365-A04C-B3D17AD94114}"/>
              </a:ext>
            </a:extLst>
          </p:cNvPr>
          <p:cNvCxnSpPr>
            <a:cxnSpLocks/>
          </p:cNvCxnSpPr>
          <p:nvPr/>
        </p:nvCxnSpPr>
        <p:spPr>
          <a:xfrm flipV="1">
            <a:off x="7900144" y="1637285"/>
            <a:ext cx="0" cy="20844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685FB3-D763-43B8-A9D6-5CBD19607CAC}"/>
              </a:ext>
            </a:extLst>
          </p:cNvPr>
          <p:cNvSpPr txBox="1"/>
          <p:nvPr/>
        </p:nvSpPr>
        <p:spPr>
          <a:xfrm>
            <a:off x="3625481" y="2618727"/>
            <a:ext cx="1337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1.63 </a:t>
            </a:r>
            <a:b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(IQR 0.00–3.97)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E0FBC2-CDB1-4729-8C44-02317CD1D394}"/>
              </a:ext>
            </a:extLst>
          </p:cNvPr>
          <p:cNvSpPr txBox="1"/>
          <p:nvPr/>
        </p:nvSpPr>
        <p:spPr>
          <a:xfrm>
            <a:off x="7231188" y="1833956"/>
            <a:ext cx="1337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2.98</a:t>
            </a:r>
            <a:b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(IQR 1.25–5.87)</a:t>
            </a:r>
          </a:p>
        </p:txBody>
      </p:sp>
      <p:sp>
        <p:nvSpPr>
          <p:cNvPr id="27" name="Rectangle 26">
            <a:hlinkClick r:id="" action="ppaction://noaction"/>
            <a:extLst>
              <a:ext uri="{FF2B5EF4-FFF2-40B4-BE49-F238E27FC236}">
                <a16:creationId xmlns:a16="http://schemas.microsoft.com/office/drawing/2014/main" id="{EBCDD593-9B16-4EAC-900C-59852937C73B}"/>
              </a:ext>
            </a:extLst>
          </p:cNvPr>
          <p:cNvSpPr/>
          <p:nvPr/>
        </p:nvSpPr>
        <p:spPr>
          <a:xfrm>
            <a:off x="11753849" y="1957697"/>
            <a:ext cx="438151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F4E2E43-11AB-41D2-B50E-739E33432C00}"/>
              </a:ext>
            </a:extLst>
          </p:cNvPr>
          <p:cNvSpPr txBox="1">
            <a:spLocks/>
          </p:cNvSpPr>
          <p:nvPr/>
        </p:nvSpPr>
        <p:spPr bwMode="auto">
          <a:xfrm>
            <a:off x="550335" y="240030"/>
            <a:ext cx="10003365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r>
              <a:rPr lang="en-GB" sz="2400" dirty="0">
                <a:solidFill>
                  <a:srgbClr val="166473"/>
                </a:solidFill>
                <a:latin typeface="Avenir Next LT Pro" panose="020B0504020202020204" pitchFamily="34" charset="0"/>
              </a:rPr>
              <a:t>In the SUSTAIN study, ADAKVEO significantly reduced the median annual rate of VOCs compared with placebo</a:t>
            </a:r>
            <a:r>
              <a:rPr lang="en-GB" sz="2400" baseline="30000" dirty="0">
                <a:solidFill>
                  <a:srgbClr val="166473"/>
                </a:solidFill>
                <a:latin typeface="Avenir Next LT Pro" panose="020B0504020202020204" pitchFamily="34" charset="0"/>
              </a:rPr>
              <a:t>1</a:t>
            </a:r>
            <a:endParaRPr lang="en-GB" sz="2400" dirty="0">
              <a:solidFill>
                <a:srgbClr val="166473"/>
              </a:solidFill>
              <a:latin typeface="Avenir Next LT Pro" panose="020B0504020202020204" pitchFamily="34" charset="0"/>
            </a:endParaRPr>
          </a:p>
          <a:p>
            <a:r>
              <a:rPr lang="en-GB" sz="2400" dirty="0">
                <a:solidFill>
                  <a:srgbClr val="166473"/>
                </a:solidFill>
                <a:latin typeface="Avenir Next LT Pro" panose="020B0504020202020204" pitchFamily="34" charset="0"/>
              </a:rPr>
              <a:t>Primary Efficacy Endpoint</a:t>
            </a:r>
            <a:endParaRPr lang="en-GB" sz="2400" baseline="30000" dirty="0">
              <a:solidFill>
                <a:srgbClr val="166473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29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70A7E279-31CC-4991-B460-887068081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700" y="0"/>
            <a:ext cx="1638300" cy="1574800"/>
          </a:xfrm>
          <a:prstGeom prst="rect">
            <a:avLst/>
          </a:prstGeom>
        </p:spPr>
      </p:pic>
      <p:pic>
        <p:nvPicPr>
          <p:cNvPr id="18" name="Picture 17" descr="A picture containing outdoor, grass, water, ball&#10;&#10;Description automatically generated">
            <a:extLst>
              <a:ext uri="{FF2B5EF4-FFF2-40B4-BE49-F238E27FC236}">
                <a16:creationId xmlns:a16="http://schemas.microsoft.com/office/drawing/2014/main" id="{E36E25D7-274F-411C-B64B-F1190FF5BF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97" y="4404684"/>
            <a:ext cx="9002598" cy="8160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111FE44-193F-4207-9895-394F12C6F7C8}"/>
              </a:ext>
            </a:extLst>
          </p:cNvPr>
          <p:cNvSpPr txBox="1"/>
          <p:nvPr/>
        </p:nvSpPr>
        <p:spPr>
          <a:xfrm>
            <a:off x="2580407" y="4404684"/>
            <a:ext cx="7025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The median rate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VOCs</a:t>
            </a:r>
            <a:r>
              <a:rPr kumimoji="0" lang="da-DK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 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per year was reduced by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45%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with crizanlizumab 5.0 mg/kg vs placebo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=0.01)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C165EB-A9AD-40F5-8219-4076DB7328A2}"/>
              </a:ext>
            </a:extLst>
          </p:cNvPr>
          <p:cNvSpPr txBox="1"/>
          <p:nvPr/>
        </p:nvSpPr>
        <p:spPr>
          <a:xfrm>
            <a:off x="2813330" y="5347670"/>
            <a:ext cx="6559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Next LT Pro" panose="020B0504020202020204" pitchFamily="34" charset="0"/>
              </a:rPr>
              <a:t>Reduction in VOCs was observed across all patient groups</a:t>
            </a:r>
          </a:p>
        </p:txBody>
      </p:sp>
    </p:spTree>
    <p:extLst>
      <p:ext uri="{BB962C8B-B14F-4D97-AF65-F5344CB8AC3E}">
        <p14:creationId xmlns:p14="http://schemas.microsoft.com/office/powerpoint/2010/main" val="305806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64C24-3971-4C49-B1CA-0AB57C7E0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302" y="6054014"/>
            <a:ext cx="10620000" cy="586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IQR, interquartile range; VOCs, vaso-occlusive crises</a:t>
            </a:r>
            <a:endParaRPr lang="en-NZ" dirty="0"/>
          </a:p>
          <a:p>
            <a:pPr>
              <a:spcBef>
                <a:spcPts val="0"/>
              </a:spcBef>
            </a:pPr>
            <a:r>
              <a:rPr lang="en-NZ" dirty="0"/>
              <a:t>Kaplan–Meier curve of the time to the first pain crisis (intent-to-treat analysis set), </a:t>
            </a:r>
            <a:r>
              <a:rPr lang="en-GB" i="1" dirty="0"/>
              <a:t>P </a:t>
            </a:r>
            <a:r>
              <a:rPr lang="en-GB" dirty="0"/>
              <a:t>value calculated using log rank test</a:t>
            </a:r>
            <a:br>
              <a:rPr lang="en-NZ" dirty="0"/>
            </a:br>
            <a:r>
              <a:rPr lang="en-NZ" dirty="0"/>
              <a:t>1. </a:t>
            </a:r>
            <a:r>
              <a:rPr lang="da-DK" dirty="0"/>
              <a:t>Ataga KI </a:t>
            </a:r>
            <a:r>
              <a:rPr lang="da-DK" i="1" dirty="0"/>
              <a:t>et al. N </a:t>
            </a:r>
            <a:r>
              <a:rPr lang="da-DK" i="1" dirty="0" err="1"/>
              <a:t>Engl</a:t>
            </a:r>
            <a:r>
              <a:rPr lang="da-DK" i="1" dirty="0"/>
              <a:t> J Med </a:t>
            </a:r>
            <a:r>
              <a:rPr lang="da-DK" dirty="0"/>
              <a:t>2017;376:429–39. </a:t>
            </a:r>
            <a:r>
              <a:rPr lang="da-DK" dirty="0" err="1"/>
              <a:t>Figure</a:t>
            </a:r>
            <a:r>
              <a:rPr lang="da-DK" dirty="0"/>
              <a:t> </a:t>
            </a:r>
            <a:r>
              <a:rPr lang="da-DK" dirty="0" err="1"/>
              <a:t>adapted</a:t>
            </a:r>
            <a:r>
              <a:rPr lang="da-DK" dirty="0"/>
              <a:t> from </a:t>
            </a:r>
            <a:r>
              <a:rPr lang="da-DK" dirty="0" err="1"/>
              <a:t>Ataga</a:t>
            </a:r>
            <a:r>
              <a:rPr lang="da-DK" dirty="0"/>
              <a:t> KI </a:t>
            </a:r>
            <a:r>
              <a:rPr lang="da-DK" i="1" dirty="0"/>
              <a:t>et al. N </a:t>
            </a:r>
            <a:r>
              <a:rPr lang="da-DK" i="1" dirty="0" err="1"/>
              <a:t>Engl</a:t>
            </a:r>
            <a:r>
              <a:rPr lang="da-DK" i="1" dirty="0"/>
              <a:t> J Med </a:t>
            </a:r>
            <a:r>
              <a:rPr lang="da-DK" dirty="0"/>
              <a:t>2017;376:429–39</a:t>
            </a:r>
            <a:endParaRPr lang="en-GB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7CEB9322-0794-4AF7-BD8C-C2849EF89B12}"/>
              </a:ext>
            </a:extLst>
          </p:cNvPr>
          <p:cNvSpPr txBox="1">
            <a:spLocks/>
          </p:cNvSpPr>
          <p:nvPr/>
        </p:nvSpPr>
        <p:spPr>
          <a:xfrm>
            <a:off x="2224377" y="1659185"/>
            <a:ext cx="7772400" cy="453839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Median time to first VOC – Secondary endpoint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EAB050-BE68-4E8B-A938-504F3F6C92B7}"/>
              </a:ext>
            </a:extLst>
          </p:cNvPr>
          <p:cNvGrpSpPr/>
          <p:nvPr/>
        </p:nvGrpSpPr>
        <p:grpSpPr>
          <a:xfrm>
            <a:off x="8012910" y="3015116"/>
            <a:ext cx="3387635" cy="973202"/>
            <a:chOff x="8553941" y="3104503"/>
            <a:chExt cx="3387635" cy="97320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870DDDB-F450-404B-AE81-2943D1632031}"/>
                </a:ext>
              </a:extLst>
            </p:cNvPr>
            <p:cNvSpPr txBox="1"/>
            <p:nvPr/>
          </p:nvSpPr>
          <p:spPr>
            <a:xfrm>
              <a:off x="10869813" y="3676078"/>
              <a:ext cx="710123" cy="261610"/>
            </a:xfrm>
            <a:prstGeom prst="rect">
              <a:avLst/>
            </a:prstGeom>
            <a:noFill/>
          </p:spPr>
          <p:txBody>
            <a:bodyPr wrap="square" lIns="72000" r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P</a:t>
              </a:r>
              <a:r>
                <a:rPr kumimoji="0" lang="en-N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=0.001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82" name="Right Brace 81">
              <a:extLst>
                <a:ext uri="{FF2B5EF4-FFF2-40B4-BE49-F238E27FC236}">
                  <a16:creationId xmlns:a16="http://schemas.microsoft.com/office/drawing/2014/main" id="{06A555D9-0BC2-4CD4-850F-C79EA5E0B76C}"/>
                </a:ext>
              </a:extLst>
            </p:cNvPr>
            <p:cNvSpPr/>
            <p:nvPr/>
          </p:nvSpPr>
          <p:spPr>
            <a:xfrm>
              <a:off x="10568381" y="3613956"/>
              <a:ext cx="285759" cy="361521"/>
            </a:xfrm>
            <a:prstGeom prst="rightBrac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0F4D7CF-318B-4CCF-ABD7-0B941CC6BB2F}"/>
                </a:ext>
              </a:extLst>
            </p:cNvPr>
            <p:cNvSpPr/>
            <p:nvPr/>
          </p:nvSpPr>
          <p:spPr>
            <a:xfrm>
              <a:off x="8574139" y="3468762"/>
              <a:ext cx="336743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4.07 months (IQR 1.31–NR )</a:t>
              </a:r>
              <a:r>
                <a:rPr kumimoji="0" lang="en-N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 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012E66B-3CAB-40AD-B33B-22180BCBB1AA}"/>
                </a:ext>
              </a:extLst>
            </p:cNvPr>
            <p:cNvSpPr/>
            <p:nvPr/>
          </p:nvSpPr>
          <p:spPr>
            <a:xfrm>
              <a:off x="8553941" y="3816095"/>
              <a:ext cx="216116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1.38 months (IQR 0.39–4.90)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8D5F802-AED5-4766-A0D3-82E50FAD86B5}"/>
                </a:ext>
              </a:extLst>
            </p:cNvPr>
            <p:cNvSpPr/>
            <p:nvPr/>
          </p:nvSpPr>
          <p:spPr>
            <a:xfrm>
              <a:off x="8646426" y="3104503"/>
              <a:ext cx="187904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Median time to first </a:t>
              </a:r>
              <a:r>
                <a:rPr kumimoji="0" lang="en-NZ" sz="11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VOC</a:t>
              </a:r>
              <a:endPara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30F1380-0B6B-4461-974B-5A116C67EF13}"/>
              </a:ext>
            </a:extLst>
          </p:cNvPr>
          <p:cNvGrpSpPr/>
          <p:nvPr/>
        </p:nvGrpSpPr>
        <p:grpSpPr>
          <a:xfrm>
            <a:off x="842911" y="1992452"/>
            <a:ext cx="6806394" cy="3370718"/>
            <a:chOff x="1437763" y="1926002"/>
            <a:chExt cx="6264233" cy="358587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C0C7BD5-9C1D-483F-9953-03358D4F231F}"/>
                </a:ext>
              </a:extLst>
            </p:cNvPr>
            <p:cNvSpPr txBox="1"/>
            <p:nvPr/>
          </p:nvSpPr>
          <p:spPr>
            <a:xfrm>
              <a:off x="2860345" y="4536939"/>
              <a:ext cx="230812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3FB9F67-AC39-41F0-9923-2B4130F834C1}"/>
                </a:ext>
              </a:extLst>
            </p:cNvPr>
            <p:cNvSpPr txBox="1"/>
            <p:nvPr/>
          </p:nvSpPr>
          <p:spPr>
            <a:xfrm>
              <a:off x="3621532" y="4536939"/>
              <a:ext cx="230812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55C4CEE-B2CF-4E8A-AD39-D73F67EF7DCD}"/>
                </a:ext>
              </a:extLst>
            </p:cNvPr>
            <p:cNvSpPr txBox="1"/>
            <p:nvPr/>
          </p:nvSpPr>
          <p:spPr>
            <a:xfrm>
              <a:off x="4382719" y="4536939"/>
              <a:ext cx="230812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4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A945E71-C8E8-40C1-8D2C-75335C9EB6B2}"/>
                </a:ext>
              </a:extLst>
            </p:cNvPr>
            <p:cNvSpPr txBox="1"/>
            <p:nvPr/>
          </p:nvSpPr>
          <p:spPr>
            <a:xfrm>
              <a:off x="5143906" y="4536939"/>
              <a:ext cx="230812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6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16EAFB0-B9BF-4334-A549-385930577946}"/>
                </a:ext>
              </a:extLst>
            </p:cNvPr>
            <p:cNvSpPr txBox="1"/>
            <p:nvPr/>
          </p:nvSpPr>
          <p:spPr>
            <a:xfrm>
              <a:off x="5905094" y="4536939"/>
              <a:ext cx="230812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8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A9F98E7-6C37-40BC-8ECE-F22779B823A5}"/>
                </a:ext>
              </a:extLst>
            </p:cNvPr>
            <p:cNvSpPr txBox="1"/>
            <p:nvPr/>
          </p:nvSpPr>
          <p:spPr>
            <a:xfrm>
              <a:off x="6629920" y="4536939"/>
              <a:ext cx="307212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5805ACA-EA96-461E-B28B-6DCFCB6819A7}"/>
                </a:ext>
              </a:extLst>
            </p:cNvPr>
            <p:cNvSpPr txBox="1"/>
            <p:nvPr/>
          </p:nvSpPr>
          <p:spPr>
            <a:xfrm>
              <a:off x="7394784" y="4536939"/>
              <a:ext cx="307212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12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7962056-CDEC-48CE-BA67-C85208AEA2C4}"/>
                </a:ext>
              </a:extLst>
            </p:cNvPr>
            <p:cNvSpPr txBox="1"/>
            <p:nvPr/>
          </p:nvSpPr>
          <p:spPr>
            <a:xfrm>
              <a:off x="2989160" y="4743092"/>
              <a:ext cx="4582160" cy="2187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Time (months)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7AEBF3B-07B7-4907-AA9A-3617C62A22E5}"/>
                </a:ext>
              </a:extLst>
            </p:cNvPr>
            <p:cNvSpPr txBox="1"/>
            <p:nvPr/>
          </p:nvSpPr>
          <p:spPr>
            <a:xfrm rot="16200000">
              <a:off x="1168853" y="3196613"/>
              <a:ext cx="2525836" cy="2187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Cumulative event rate (%)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B8BC1CD-E9CE-4394-B450-C9211EA8919C}"/>
                </a:ext>
              </a:extLst>
            </p:cNvPr>
            <p:cNvSpPr txBox="1"/>
            <p:nvPr/>
          </p:nvSpPr>
          <p:spPr>
            <a:xfrm>
              <a:off x="2545209" y="1926002"/>
              <a:ext cx="383613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100</a:t>
              </a: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FB92EF3-DFBD-4303-9A14-4A910F644F02}"/>
                </a:ext>
              </a:extLst>
            </p:cNvPr>
            <p:cNvSpPr txBox="1"/>
            <p:nvPr/>
          </p:nvSpPr>
          <p:spPr>
            <a:xfrm>
              <a:off x="2621612" y="2413838"/>
              <a:ext cx="307211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80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3267F88-EE4E-49AA-A537-2617370DEF6E}"/>
                </a:ext>
              </a:extLst>
            </p:cNvPr>
            <p:cNvSpPr txBox="1"/>
            <p:nvPr/>
          </p:nvSpPr>
          <p:spPr>
            <a:xfrm>
              <a:off x="2621612" y="2901674"/>
              <a:ext cx="307211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60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9BA37BD-C15A-40C6-976D-CAE744B7060B}"/>
                </a:ext>
              </a:extLst>
            </p:cNvPr>
            <p:cNvSpPr txBox="1"/>
            <p:nvPr/>
          </p:nvSpPr>
          <p:spPr>
            <a:xfrm>
              <a:off x="2621612" y="3389510"/>
              <a:ext cx="307211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40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18815DD-F12F-402C-8A82-8C6B1BC77BB2}"/>
                </a:ext>
              </a:extLst>
            </p:cNvPr>
            <p:cNvSpPr txBox="1"/>
            <p:nvPr/>
          </p:nvSpPr>
          <p:spPr>
            <a:xfrm>
              <a:off x="2621612" y="3877346"/>
              <a:ext cx="307211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20</a:t>
              </a: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B096881-9508-4DED-A3DE-B47629C35634}"/>
                </a:ext>
              </a:extLst>
            </p:cNvPr>
            <p:cNvSpPr txBox="1"/>
            <p:nvPr/>
          </p:nvSpPr>
          <p:spPr>
            <a:xfrm>
              <a:off x="2698012" y="4365177"/>
              <a:ext cx="230812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940C2DC-4032-4AB6-95C5-696B4CDC3B3B}"/>
                </a:ext>
              </a:extLst>
            </p:cNvPr>
            <p:cNvSpPr txBox="1"/>
            <p:nvPr/>
          </p:nvSpPr>
          <p:spPr>
            <a:xfrm>
              <a:off x="5271039" y="3839717"/>
              <a:ext cx="1713842" cy="441993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Crizanlizumab 5.0 mg/kg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Placebo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8269457-F53B-4A82-A9E6-559328299E86}"/>
                </a:ext>
              </a:extLst>
            </p:cNvPr>
            <p:cNvSpPr txBox="1"/>
            <p:nvPr/>
          </p:nvSpPr>
          <p:spPr>
            <a:xfrm>
              <a:off x="2621612" y="2169920"/>
              <a:ext cx="307211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90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0C8FD00-AD5C-4B87-9944-E27C1AA55B54}"/>
                </a:ext>
              </a:extLst>
            </p:cNvPr>
            <p:cNvSpPr txBox="1"/>
            <p:nvPr/>
          </p:nvSpPr>
          <p:spPr>
            <a:xfrm>
              <a:off x="2621612" y="2657755"/>
              <a:ext cx="307211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70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EA7ED09-AE6D-423E-A8A5-4655E5B635E9}"/>
                </a:ext>
              </a:extLst>
            </p:cNvPr>
            <p:cNvSpPr txBox="1"/>
            <p:nvPr/>
          </p:nvSpPr>
          <p:spPr>
            <a:xfrm>
              <a:off x="2621612" y="3145591"/>
              <a:ext cx="307211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50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45CC38C-4B42-4F99-809F-D3CC3E716ED4}"/>
                </a:ext>
              </a:extLst>
            </p:cNvPr>
            <p:cNvSpPr txBox="1"/>
            <p:nvPr/>
          </p:nvSpPr>
          <p:spPr>
            <a:xfrm>
              <a:off x="2621612" y="3633428"/>
              <a:ext cx="307211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30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5412C0F-5217-4E41-8B47-C8734A75A678}"/>
                </a:ext>
              </a:extLst>
            </p:cNvPr>
            <p:cNvSpPr txBox="1"/>
            <p:nvPr/>
          </p:nvSpPr>
          <p:spPr>
            <a:xfrm>
              <a:off x="2621612" y="4121264"/>
              <a:ext cx="307211" cy="218748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10</a:t>
              </a: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F559E93-9DBA-45EC-8960-E8B64B995B37}"/>
                </a:ext>
              </a:extLst>
            </p:cNvPr>
            <p:cNvSpPr txBox="1"/>
            <p:nvPr/>
          </p:nvSpPr>
          <p:spPr>
            <a:xfrm>
              <a:off x="2858186" y="4919917"/>
              <a:ext cx="292853" cy="59195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67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65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1ED3489-8182-4001-B920-13B7D0CD049D}"/>
                </a:ext>
              </a:extLst>
            </p:cNvPr>
            <p:cNvSpPr txBox="1"/>
            <p:nvPr/>
          </p:nvSpPr>
          <p:spPr>
            <a:xfrm>
              <a:off x="3605189" y="4919762"/>
              <a:ext cx="292853" cy="59195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41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23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D9460E3-ABD2-4BD2-A42C-41BA374466EC}"/>
                </a:ext>
              </a:extLst>
            </p:cNvPr>
            <p:cNvSpPr txBox="1"/>
            <p:nvPr/>
          </p:nvSpPr>
          <p:spPr>
            <a:xfrm>
              <a:off x="4370421" y="4919762"/>
              <a:ext cx="292853" cy="59195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30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17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C164015-FA00-44E5-9DE4-186CF98E1380}"/>
                </a:ext>
              </a:extLst>
            </p:cNvPr>
            <p:cNvSpPr txBox="1"/>
            <p:nvPr/>
          </p:nvSpPr>
          <p:spPr>
            <a:xfrm>
              <a:off x="5135652" y="4919762"/>
              <a:ext cx="292853" cy="59195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24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588DBE9-C9C3-4D62-A0AF-2348A782BD72}"/>
                </a:ext>
              </a:extLst>
            </p:cNvPr>
            <p:cNvSpPr txBox="1"/>
            <p:nvPr/>
          </p:nvSpPr>
          <p:spPr>
            <a:xfrm>
              <a:off x="5900886" y="4919762"/>
              <a:ext cx="292853" cy="59195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18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8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EFD36D5-66B7-438E-9FFD-BA9AA48A4661}"/>
                </a:ext>
              </a:extLst>
            </p:cNvPr>
            <p:cNvSpPr txBox="1"/>
            <p:nvPr/>
          </p:nvSpPr>
          <p:spPr>
            <a:xfrm>
              <a:off x="6666430" y="4919762"/>
              <a:ext cx="292853" cy="59195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16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1B527AD-850F-4795-86D3-3B13679B2647}"/>
                </a:ext>
              </a:extLst>
            </p:cNvPr>
            <p:cNvSpPr txBox="1"/>
            <p:nvPr/>
          </p:nvSpPr>
          <p:spPr>
            <a:xfrm>
              <a:off x="7462720" y="4919762"/>
              <a:ext cx="225602" cy="59195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7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79D44AA-D41A-434A-9F5D-650AEE95359A}"/>
                </a:ext>
              </a:extLst>
            </p:cNvPr>
            <p:cNvSpPr txBox="1"/>
            <p:nvPr/>
          </p:nvSpPr>
          <p:spPr>
            <a:xfrm>
              <a:off x="3222574" y="4919762"/>
              <a:ext cx="292853" cy="59195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49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37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5B94645-2295-4558-898B-593227DD3D63}"/>
                </a:ext>
              </a:extLst>
            </p:cNvPr>
            <p:cNvSpPr txBox="1"/>
            <p:nvPr/>
          </p:nvSpPr>
          <p:spPr>
            <a:xfrm>
              <a:off x="3987806" y="4919762"/>
              <a:ext cx="292853" cy="59195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35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21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C91720E-6EAE-415D-8B04-DB3BB5EFA86D}"/>
                </a:ext>
              </a:extLst>
            </p:cNvPr>
            <p:cNvSpPr txBox="1"/>
            <p:nvPr/>
          </p:nvSpPr>
          <p:spPr>
            <a:xfrm>
              <a:off x="4753038" y="4919762"/>
              <a:ext cx="292853" cy="59195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26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13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E77D3A8-9C98-4F6E-9BD3-F6E1E1C4F270}"/>
                </a:ext>
              </a:extLst>
            </p:cNvPr>
            <p:cNvSpPr txBox="1"/>
            <p:nvPr/>
          </p:nvSpPr>
          <p:spPr>
            <a:xfrm>
              <a:off x="5518269" y="4919762"/>
              <a:ext cx="292853" cy="59195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20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9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C784423-89FE-496B-96D4-F5913038CA55}"/>
                </a:ext>
              </a:extLst>
            </p:cNvPr>
            <p:cNvSpPr txBox="1"/>
            <p:nvPr/>
          </p:nvSpPr>
          <p:spPr>
            <a:xfrm>
              <a:off x="6283500" y="4919762"/>
              <a:ext cx="292853" cy="59195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17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6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3364E34-5336-4D62-9421-00F6624FECF4}"/>
                </a:ext>
              </a:extLst>
            </p:cNvPr>
            <p:cNvSpPr txBox="1"/>
            <p:nvPr/>
          </p:nvSpPr>
          <p:spPr>
            <a:xfrm>
              <a:off x="7049616" y="4919762"/>
              <a:ext cx="292909" cy="59195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15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4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67B4FD1-8850-4EAB-803B-669E867079E6}"/>
                </a:ext>
              </a:extLst>
            </p:cNvPr>
            <p:cNvSpPr txBox="1"/>
            <p:nvPr/>
          </p:nvSpPr>
          <p:spPr>
            <a:xfrm>
              <a:off x="1437763" y="4929800"/>
              <a:ext cx="1375257" cy="52092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E74A21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Crizanlizumab 5.0 mg/kg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Placebo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61A2ED5-9352-4CBD-A712-B9F2E6877310}"/>
                </a:ext>
              </a:extLst>
            </p:cNvPr>
            <p:cNvSpPr txBox="1"/>
            <p:nvPr/>
          </p:nvSpPr>
          <p:spPr>
            <a:xfrm>
              <a:off x="1462671" y="4725823"/>
              <a:ext cx="707982" cy="212314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No. at risk</a:t>
              </a:r>
            </a:p>
          </p:txBody>
        </p:sp>
        <p:sp>
          <p:nvSpPr>
            <p:cNvPr id="123" name="AutoShape 3">
              <a:extLst>
                <a:ext uri="{FF2B5EF4-FFF2-40B4-BE49-F238E27FC236}">
                  <a16:creationId xmlns:a16="http://schemas.microsoft.com/office/drawing/2014/main" id="{A3A38CB1-E94F-4EEE-ADEB-FFAE8120021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74963" y="2047875"/>
              <a:ext cx="4773612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24" name="Freeform 5">
              <a:extLst>
                <a:ext uri="{FF2B5EF4-FFF2-40B4-BE49-F238E27FC236}">
                  <a16:creationId xmlns:a16="http://schemas.microsoft.com/office/drawing/2014/main" id="{C3D6A204-BFFE-46F8-9E18-CE31EC60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9" y="2767013"/>
              <a:ext cx="4607999" cy="1714500"/>
            </a:xfrm>
            <a:custGeom>
              <a:avLst/>
              <a:gdLst>
                <a:gd name="T0" fmla="*/ 8 w 2939"/>
                <a:gd name="T1" fmla="*/ 1080 h 1080"/>
                <a:gd name="T2" fmla="*/ 16 w 2939"/>
                <a:gd name="T3" fmla="*/ 1058 h 1080"/>
                <a:gd name="T4" fmla="*/ 40 w 2939"/>
                <a:gd name="T5" fmla="*/ 1010 h 1080"/>
                <a:gd name="T6" fmla="*/ 72 w 2939"/>
                <a:gd name="T7" fmla="*/ 988 h 1080"/>
                <a:gd name="T8" fmla="*/ 80 w 2939"/>
                <a:gd name="T9" fmla="*/ 964 h 1080"/>
                <a:gd name="T10" fmla="*/ 102 w 2939"/>
                <a:gd name="T11" fmla="*/ 919 h 1080"/>
                <a:gd name="T12" fmla="*/ 118 w 2939"/>
                <a:gd name="T13" fmla="*/ 895 h 1080"/>
                <a:gd name="T14" fmla="*/ 134 w 2939"/>
                <a:gd name="T15" fmla="*/ 873 h 1080"/>
                <a:gd name="T16" fmla="*/ 142 w 2939"/>
                <a:gd name="T17" fmla="*/ 849 h 1080"/>
                <a:gd name="T18" fmla="*/ 166 w 2939"/>
                <a:gd name="T19" fmla="*/ 823 h 1080"/>
                <a:gd name="T20" fmla="*/ 214 w 2939"/>
                <a:gd name="T21" fmla="*/ 799 h 1080"/>
                <a:gd name="T22" fmla="*/ 230 w 2939"/>
                <a:gd name="T23" fmla="*/ 775 h 1080"/>
                <a:gd name="T24" fmla="*/ 275 w 2939"/>
                <a:gd name="T25" fmla="*/ 775 h 1080"/>
                <a:gd name="T26" fmla="*/ 299 w 2939"/>
                <a:gd name="T27" fmla="*/ 749 h 1080"/>
                <a:gd name="T28" fmla="*/ 315 w 2939"/>
                <a:gd name="T29" fmla="*/ 723 h 1080"/>
                <a:gd name="T30" fmla="*/ 339 w 2939"/>
                <a:gd name="T31" fmla="*/ 699 h 1080"/>
                <a:gd name="T32" fmla="*/ 433 w 2939"/>
                <a:gd name="T33" fmla="*/ 647 h 1080"/>
                <a:gd name="T34" fmla="*/ 449 w 2939"/>
                <a:gd name="T35" fmla="*/ 621 h 1080"/>
                <a:gd name="T36" fmla="*/ 481 w 2939"/>
                <a:gd name="T37" fmla="*/ 597 h 1080"/>
                <a:gd name="T38" fmla="*/ 521 w 2939"/>
                <a:gd name="T39" fmla="*/ 571 h 1080"/>
                <a:gd name="T40" fmla="*/ 561 w 2939"/>
                <a:gd name="T41" fmla="*/ 545 h 1080"/>
                <a:gd name="T42" fmla="*/ 585 w 2939"/>
                <a:gd name="T43" fmla="*/ 521 h 1080"/>
                <a:gd name="T44" fmla="*/ 647 w 2939"/>
                <a:gd name="T45" fmla="*/ 495 h 1080"/>
                <a:gd name="T46" fmla="*/ 711 w 2939"/>
                <a:gd name="T47" fmla="*/ 469 h 1080"/>
                <a:gd name="T48" fmla="*/ 743 w 2939"/>
                <a:gd name="T49" fmla="*/ 443 h 1080"/>
                <a:gd name="T50" fmla="*/ 821 w 2939"/>
                <a:gd name="T51" fmla="*/ 419 h 1080"/>
                <a:gd name="T52" fmla="*/ 876 w 2939"/>
                <a:gd name="T53" fmla="*/ 394 h 1080"/>
                <a:gd name="T54" fmla="*/ 908 w 2939"/>
                <a:gd name="T55" fmla="*/ 368 h 1080"/>
                <a:gd name="T56" fmla="*/ 956 w 2939"/>
                <a:gd name="T57" fmla="*/ 342 h 1080"/>
                <a:gd name="T58" fmla="*/ 980 w 2939"/>
                <a:gd name="T59" fmla="*/ 314 h 1080"/>
                <a:gd name="T60" fmla="*/ 1082 w 2939"/>
                <a:gd name="T61" fmla="*/ 288 h 1080"/>
                <a:gd name="T62" fmla="*/ 1146 w 2939"/>
                <a:gd name="T63" fmla="*/ 262 h 1080"/>
                <a:gd name="T64" fmla="*/ 1168 w 2939"/>
                <a:gd name="T65" fmla="*/ 236 h 1080"/>
                <a:gd name="T66" fmla="*/ 1280 w 2939"/>
                <a:gd name="T67" fmla="*/ 210 h 1080"/>
                <a:gd name="T68" fmla="*/ 1366 w 2939"/>
                <a:gd name="T69" fmla="*/ 184 h 1080"/>
                <a:gd name="T70" fmla="*/ 1523 w 2939"/>
                <a:gd name="T71" fmla="*/ 158 h 1080"/>
                <a:gd name="T72" fmla="*/ 1627 w 2939"/>
                <a:gd name="T73" fmla="*/ 130 h 1080"/>
                <a:gd name="T74" fmla="*/ 1659 w 2939"/>
                <a:gd name="T75" fmla="*/ 104 h 1080"/>
                <a:gd name="T76" fmla="*/ 1683 w 2939"/>
                <a:gd name="T77" fmla="*/ 78 h 1080"/>
                <a:gd name="T78" fmla="*/ 1745 w 2939"/>
                <a:gd name="T79" fmla="*/ 52 h 1080"/>
                <a:gd name="T80" fmla="*/ 1865 w 2939"/>
                <a:gd name="T81" fmla="*/ 26 h 1080"/>
                <a:gd name="T82" fmla="*/ 2092 w 2939"/>
                <a:gd name="T83" fmla="*/ 0 h 1080"/>
                <a:gd name="T84" fmla="*/ 2598 w 2939"/>
                <a:gd name="T85" fmla="*/ 0 h 1080"/>
                <a:gd name="T86" fmla="*/ 2867 w 2939"/>
                <a:gd name="T87" fmla="*/ 0 h 1080"/>
                <a:gd name="T88" fmla="*/ 2883 w 2939"/>
                <a:gd name="T89" fmla="*/ 0 h 1080"/>
                <a:gd name="T90" fmla="*/ 2923 w 2939"/>
                <a:gd name="T9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9" h="1080">
                  <a:moveTo>
                    <a:pt x="0" y="1080"/>
                  </a:moveTo>
                  <a:lnTo>
                    <a:pt x="8" y="1080"/>
                  </a:lnTo>
                  <a:lnTo>
                    <a:pt x="8" y="1058"/>
                  </a:lnTo>
                  <a:lnTo>
                    <a:pt x="16" y="1058"/>
                  </a:lnTo>
                  <a:lnTo>
                    <a:pt x="16" y="1010"/>
                  </a:lnTo>
                  <a:lnTo>
                    <a:pt x="40" y="1010"/>
                  </a:lnTo>
                  <a:lnTo>
                    <a:pt x="40" y="988"/>
                  </a:lnTo>
                  <a:lnTo>
                    <a:pt x="72" y="988"/>
                  </a:lnTo>
                  <a:lnTo>
                    <a:pt x="72" y="964"/>
                  </a:lnTo>
                  <a:lnTo>
                    <a:pt x="80" y="964"/>
                  </a:lnTo>
                  <a:lnTo>
                    <a:pt x="80" y="919"/>
                  </a:lnTo>
                  <a:lnTo>
                    <a:pt x="102" y="919"/>
                  </a:lnTo>
                  <a:lnTo>
                    <a:pt x="102" y="895"/>
                  </a:lnTo>
                  <a:lnTo>
                    <a:pt x="118" y="895"/>
                  </a:lnTo>
                  <a:lnTo>
                    <a:pt x="118" y="873"/>
                  </a:lnTo>
                  <a:lnTo>
                    <a:pt x="134" y="873"/>
                  </a:lnTo>
                  <a:lnTo>
                    <a:pt x="134" y="849"/>
                  </a:lnTo>
                  <a:lnTo>
                    <a:pt x="142" y="849"/>
                  </a:lnTo>
                  <a:lnTo>
                    <a:pt x="142" y="823"/>
                  </a:lnTo>
                  <a:lnTo>
                    <a:pt x="166" y="823"/>
                  </a:lnTo>
                  <a:lnTo>
                    <a:pt x="166" y="799"/>
                  </a:lnTo>
                  <a:lnTo>
                    <a:pt x="214" y="799"/>
                  </a:lnTo>
                  <a:lnTo>
                    <a:pt x="214" y="775"/>
                  </a:lnTo>
                  <a:lnTo>
                    <a:pt x="230" y="775"/>
                  </a:lnTo>
                  <a:lnTo>
                    <a:pt x="245" y="775"/>
                  </a:lnTo>
                  <a:lnTo>
                    <a:pt x="275" y="775"/>
                  </a:lnTo>
                  <a:lnTo>
                    <a:pt x="275" y="749"/>
                  </a:lnTo>
                  <a:lnTo>
                    <a:pt x="299" y="749"/>
                  </a:lnTo>
                  <a:lnTo>
                    <a:pt x="299" y="723"/>
                  </a:lnTo>
                  <a:lnTo>
                    <a:pt x="315" y="723"/>
                  </a:lnTo>
                  <a:lnTo>
                    <a:pt x="315" y="699"/>
                  </a:lnTo>
                  <a:lnTo>
                    <a:pt x="339" y="699"/>
                  </a:lnTo>
                  <a:lnTo>
                    <a:pt x="339" y="647"/>
                  </a:lnTo>
                  <a:lnTo>
                    <a:pt x="433" y="647"/>
                  </a:lnTo>
                  <a:lnTo>
                    <a:pt x="433" y="621"/>
                  </a:lnTo>
                  <a:lnTo>
                    <a:pt x="449" y="621"/>
                  </a:lnTo>
                  <a:lnTo>
                    <a:pt x="449" y="597"/>
                  </a:lnTo>
                  <a:lnTo>
                    <a:pt x="481" y="597"/>
                  </a:lnTo>
                  <a:lnTo>
                    <a:pt x="481" y="571"/>
                  </a:lnTo>
                  <a:lnTo>
                    <a:pt x="521" y="571"/>
                  </a:lnTo>
                  <a:lnTo>
                    <a:pt x="521" y="545"/>
                  </a:lnTo>
                  <a:lnTo>
                    <a:pt x="561" y="545"/>
                  </a:lnTo>
                  <a:lnTo>
                    <a:pt x="561" y="521"/>
                  </a:lnTo>
                  <a:lnTo>
                    <a:pt x="585" y="521"/>
                  </a:lnTo>
                  <a:lnTo>
                    <a:pt x="585" y="495"/>
                  </a:lnTo>
                  <a:lnTo>
                    <a:pt x="647" y="495"/>
                  </a:lnTo>
                  <a:lnTo>
                    <a:pt x="647" y="469"/>
                  </a:lnTo>
                  <a:lnTo>
                    <a:pt x="711" y="469"/>
                  </a:lnTo>
                  <a:lnTo>
                    <a:pt x="711" y="443"/>
                  </a:lnTo>
                  <a:lnTo>
                    <a:pt x="743" y="443"/>
                  </a:lnTo>
                  <a:lnTo>
                    <a:pt x="743" y="419"/>
                  </a:lnTo>
                  <a:lnTo>
                    <a:pt x="821" y="419"/>
                  </a:lnTo>
                  <a:lnTo>
                    <a:pt x="821" y="394"/>
                  </a:lnTo>
                  <a:lnTo>
                    <a:pt x="876" y="394"/>
                  </a:lnTo>
                  <a:lnTo>
                    <a:pt x="908" y="394"/>
                  </a:lnTo>
                  <a:lnTo>
                    <a:pt x="908" y="368"/>
                  </a:lnTo>
                  <a:lnTo>
                    <a:pt x="956" y="368"/>
                  </a:lnTo>
                  <a:lnTo>
                    <a:pt x="956" y="342"/>
                  </a:lnTo>
                  <a:lnTo>
                    <a:pt x="980" y="342"/>
                  </a:lnTo>
                  <a:lnTo>
                    <a:pt x="980" y="314"/>
                  </a:lnTo>
                  <a:lnTo>
                    <a:pt x="1082" y="314"/>
                  </a:lnTo>
                  <a:lnTo>
                    <a:pt x="1082" y="288"/>
                  </a:lnTo>
                  <a:lnTo>
                    <a:pt x="1146" y="288"/>
                  </a:lnTo>
                  <a:lnTo>
                    <a:pt x="1146" y="262"/>
                  </a:lnTo>
                  <a:lnTo>
                    <a:pt x="1168" y="262"/>
                  </a:lnTo>
                  <a:lnTo>
                    <a:pt x="1168" y="236"/>
                  </a:lnTo>
                  <a:lnTo>
                    <a:pt x="1280" y="236"/>
                  </a:lnTo>
                  <a:lnTo>
                    <a:pt x="1280" y="210"/>
                  </a:lnTo>
                  <a:lnTo>
                    <a:pt x="1366" y="210"/>
                  </a:lnTo>
                  <a:lnTo>
                    <a:pt x="1366" y="184"/>
                  </a:lnTo>
                  <a:lnTo>
                    <a:pt x="1523" y="184"/>
                  </a:lnTo>
                  <a:lnTo>
                    <a:pt x="1523" y="158"/>
                  </a:lnTo>
                  <a:lnTo>
                    <a:pt x="1627" y="158"/>
                  </a:lnTo>
                  <a:lnTo>
                    <a:pt x="1627" y="130"/>
                  </a:lnTo>
                  <a:lnTo>
                    <a:pt x="1659" y="130"/>
                  </a:lnTo>
                  <a:lnTo>
                    <a:pt x="1659" y="104"/>
                  </a:lnTo>
                  <a:lnTo>
                    <a:pt x="1683" y="104"/>
                  </a:lnTo>
                  <a:lnTo>
                    <a:pt x="1683" y="78"/>
                  </a:lnTo>
                  <a:lnTo>
                    <a:pt x="1745" y="78"/>
                  </a:lnTo>
                  <a:lnTo>
                    <a:pt x="1745" y="52"/>
                  </a:lnTo>
                  <a:lnTo>
                    <a:pt x="1865" y="52"/>
                  </a:lnTo>
                  <a:lnTo>
                    <a:pt x="1865" y="26"/>
                  </a:lnTo>
                  <a:lnTo>
                    <a:pt x="2092" y="26"/>
                  </a:lnTo>
                  <a:lnTo>
                    <a:pt x="2092" y="0"/>
                  </a:lnTo>
                  <a:lnTo>
                    <a:pt x="2228" y="0"/>
                  </a:lnTo>
                  <a:lnTo>
                    <a:pt x="2598" y="0"/>
                  </a:lnTo>
                  <a:lnTo>
                    <a:pt x="2661" y="0"/>
                  </a:lnTo>
                  <a:lnTo>
                    <a:pt x="2867" y="0"/>
                  </a:lnTo>
                  <a:lnTo>
                    <a:pt x="2875" y="0"/>
                  </a:lnTo>
                  <a:lnTo>
                    <a:pt x="2883" y="0"/>
                  </a:lnTo>
                  <a:lnTo>
                    <a:pt x="2891" y="0"/>
                  </a:lnTo>
                  <a:lnTo>
                    <a:pt x="2923" y="0"/>
                  </a:lnTo>
                  <a:lnTo>
                    <a:pt x="2939" y="0"/>
                  </a:lnTo>
                </a:path>
              </a:pathLst>
            </a:custGeom>
            <a:ln w="28575">
              <a:solidFill>
                <a:schemeClr val="accent1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26" name="Freeform 7">
              <a:extLst>
                <a:ext uri="{FF2B5EF4-FFF2-40B4-BE49-F238E27FC236}">
                  <a16:creationId xmlns:a16="http://schemas.microsoft.com/office/drawing/2014/main" id="{946666DD-4982-4F46-8214-274731C04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7" y="2292350"/>
              <a:ext cx="4572000" cy="2189163"/>
            </a:xfrm>
            <a:custGeom>
              <a:avLst/>
              <a:gdLst>
                <a:gd name="T0" fmla="*/ 8 w 2891"/>
                <a:gd name="T1" fmla="*/ 1379 h 1379"/>
                <a:gd name="T2" fmla="*/ 16 w 2891"/>
                <a:gd name="T3" fmla="*/ 1333 h 1379"/>
                <a:gd name="T4" fmla="*/ 24 w 2891"/>
                <a:gd name="T5" fmla="*/ 1307 h 1379"/>
                <a:gd name="T6" fmla="*/ 32 w 2891"/>
                <a:gd name="T7" fmla="*/ 1283 h 1379"/>
                <a:gd name="T8" fmla="*/ 48 w 2891"/>
                <a:gd name="T9" fmla="*/ 1259 h 1379"/>
                <a:gd name="T10" fmla="*/ 62 w 2891"/>
                <a:gd name="T11" fmla="*/ 1236 h 1379"/>
                <a:gd name="T12" fmla="*/ 72 w 2891"/>
                <a:gd name="T13" fmla="*/ 1164 h 1379"/>
                <a:gd name="T14" fmla="*/ 80 w 2891"/>
                <a:gd name="T15" fmla="*/ 1138 h 1379"/>
                <a:gd name="T16" fmla="*/ 94 w 2891"/>
                <a:gd name="T17" fmla="*/ 1018 h 1379"/>
                <a:gd name="T18" fmla="*/ 102 w 2891"/>
                <a:gd name="T19" fmla="*/ 994 h 1379"/>
                <a:gd name="T20" fmla="*/ 110 w 2891"/>
                <a:gd name="T21" fmla="*/ 968 h 1379"/>
                <a:gd name="T22" fmla="*/ 118 w 2891"/>
                <a:gd name="T23" fmla="*/ 944 h 1379"/>
                <a:gd name="T24" fmla="*/ 126 w 2891"/>
                <a:gd name="T25" fmla="*/ 920 h 1379"/>
                <a:gd name="T26" fmla="*/ 150 w 2891"/>
                <a:gd name="T27" fmla="*/ 894 h 1379"/>
                <a:gd name="T28" fmla="*/ 182 w 2891"/>
                <a:gd name="T29" fmla="*/ 870 h 1379"/>
                <a:gd name="T30" fmla="*/ 190 w 2891"/>
                <a:gd name="T31" fmla="*/ 844 h 1379"/>
                <a:gd name="T32" fmla="*/ 206 w 2891"/>
                <a:gd name="T33" fmla="*/ 820 h 1379"/>
                <a:gd name="T34" fmla="*/ 236 w 2891"/>
                <a:gd name="T35" fmla="*/ 820 h 1379"/>
                <a:gd name="T36" fmla="*/ 245 w 2891"/>
                <a:gd name="T37" fmla="*/ 794 h 1379"/>
                <a:gd name="T38" fmla="*/ 251 w 2891"/>
                <a:gd name="T39" fmla="*/ 768 h 1379"/>
                <a:gd name="T40" fmla="*/ 259 w 2891"/>
                <a:gd name="T41" fmla="*/ 742 h 1379"/>
                <a:gd name="T42" fmla="*/ 267 w 2891"/>
                <a:gd name="T43" fmla="*/ 691 h 1379"/>
                <a:gd name="T44" fmla="*/ 275 w 2891"/>
                <a:gd name="T45" fmla="*/ 663 h 1379"/>
                <a:gd name="T46" fmla="*/ 331 w 2891"/>
                <a:gd name="T47" fmla="*/ 611 h 1379"/>
                <a:gd name="T48" fmla="*/ 347 w 2891"/>
                <a:gd name="T49" fmla="*/ 585 h 1379"/>
                <a:gd name="T50" fmla="*/ 379 w 2891"/>
                <a:gd name="T51" fmla="*/ 559 h 1379"/>
                <a:gd name="T52" fmla="*/ 387 w 2891"/>
                <a:gd name="T53" fmla="*/ 533 h 1379"/>
                <a:gd name="T54" fmla="*/ 395 w 2891"/>
                <a:gd name="T55" fmla="*/ 507 h 1379"/>
                <a:gd name="T56" fmla="*/ 427 w 2891"/>
                <a:gd name="T57" fmla="*/ 481 h 1379"/>
                <a:gd name="T58" fmla="*/ 459 w 2891"/>
                <a:gd name="T59" fmla="*/ 455 h 1379"/>
                <a:gd name="T60" fmla="*/ 569 w 2891"/>
                <a:gd name="T61" fmla="*/ 429 h 1379"/>
                <a:gd name="T62" fmla="*/ 687 w 2891"/>
                <a:gd name="T63" fmla="*/ 401 h 1379"/>
                <a:gd name="T64" fmla="*/ 735 w 2891"/>
                <a:gd name="T65" fmla="*/ 375 h 1379"/>
                <a:gd name="T66" fmla="*/ 743 w 2891"/>
                <a:gd name="T67" fmla="*/ 349 h 1379"/>
                <a:gd name="T68" fmla="*/ 751 w 2891"/>
                <a:gd name="T69" fmla="*/ 323 h 1379"/>
                <a:gd name="T70" fmla="*/ 924 w 2891"/>
                <a:gd name="T71" fmla="*/ 297 h 1379"/>
                <a:gd name="T72" fmla="*/ 1002 w 2891"/>
                <a:gd name="T73" fmla="*/ 271 h 1379"/>
                <a:gd name="T74" fmla="*/ 1090 w 2891"/>
                <a:gd name="T75" fmla="*/ 245 h 1379"/>
                <a:gd name="T76" fmla="*/ 1176 w 2891"/>
                <a:gd name="T77" fmla="*/ 219 h 1379"/>
                <a:gd name="T78" fmla="*/ 1184 w 2891"/>
                <a:gd name="T79" fmla="*/ 193 h 1379"/>
                <a:gd name="T80" fmla="*/ 1232 w 2891"/>
                <a:gd name="T81" fmla="*/ 168 h 1379"/>
                <a:gd name="T82" fmla="*/ 1493 w 2891"/>
                <a:gd name="T83" fmla="*/ 140 h 1379"/>
                <a:gd name="T84" fmla="*/ 1541 w 2891"/>
                <a:gd name="T85" fmla="*/ 114 h 1379"/>
                <a:gd name="T86" fmla="*/ 1611 w 2891"/>
                <a:gd name="T87" fmla="*/ 88 h 1379"/>
                <a:gd name="T88" fmla="*/ 1943 w 2891"/>
                <a:gd name="T89" fmla="*/ 88 h 1379"/>
                <a:gd name="T90" fmla="*/ 2156 w 2891"/>
                <a:gd name="T91" fmla="*/ 60 h 1379"/>
                <a:gd name="T92" fmla="*/ 2172 w 2891"/>
                <a:gd name="T93" fmla="*/ 30 h 1379"/>
                <a:gd name="T94" fmla="*/ 2637 w 2891"/>
                <a:gd name="T95" fmla="*/ 0 h 1379"/>
                <a:gd name="T96" fmla="*/ 2891 w 2891"/>
                <a:gd name="T97" fmla="*/ 0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91" h="1379">
                  <a:moveTo>
                    <a:pt x="0" y="1379"/>
                  </a:moveTo>
                  <a:lnTo>
                    <a:pt x="8" y="1379"/>
                  </a:lnTo>
                  <a:lnTo>
                    <a:pt x="8" y="1333"/>
                  </a:lnTo>
                  <a:lnTo>
                    <a:pt x="16" y="1333"/>
                  </a:lnTo>
                  <a:lnTo>
                    <a:pt x="16" y="1307"/>
                  </a:lnTo>
                  <a:lnTo>
                    <a:pt x="24" y="1307"/>
                  </a:lnTo>
                  <a:lnTo>
                    <a:pt x="24" y="1283"/>
                  </a:lnTo>
                  <a:lnTo>
                    <a:pt x="32" y="1283"/>
                  </a:lnTo>
                  <a:lnTo>
                    <a:pt x="32" y="1259"/>
                  </a:lnTo>
                  <a:lnTo>
                    <a:pt x="48" y="1259"/>
                  </a:lnTo>
                  <a:lnTo>
                    <a:pt x="48" y="1236"/>
                  </a:lnTo>
                  <a:lnTo>
                    <a:pt x="62" y="1236"/>
                  </a:lnTo>
                  <a:lnTo>
                    <a:pt x="62" y="1164"/>
                  </a:lnTo>
                  <a:lnTo>
                    <a:pt x="72" y="1164"/>
                  </a:lnTo>
                  <a:lnTo>
                    <a:pt x="72" y="1138"/>
                  </a:lnTo>
                  <a:lnTo>
                    <a:pt x="80" y="1138"/>
                  </a:lnTo>
                  <a:lnTo>
                    <a:pt x="80" y="1018"/>
                  </a:lnTo>
                  <a:lnTo>
                    <a:pt x="94" y="1018"/>
                  </a:lnTo>
                  <a:lnTo>
                    <a:pt x="94" y="994"/>
                  </a:lnTo>
                  <a:lnTo>
                    <a:pt x="102" y="994"/>
                  </a:lnTo>
                  <a:lnTo>
                    <a:pt x="102" y="968"/>
                  </a:lnTo>
                  <a:lnTo>
                    <a:pt x="110" y="968"/>
                  </a:lnTo>
                  <a:lnTo>
                    <a:pt x="110" y="944"/>
                  </a:lnTo>
                  <a:lnTo>
                    <a:pt x="118" y="944"/>
                  </a:lnTo>
                  <a:lnTo>
                    <a:pt x="126" y="944"/>
                  </a:lnTo>
                  <a:lnTo>
                    <a:pt x="126" y="920"/>
                  </a:lnTo>
                  <a:lnTo>
                    <a:pt x="150" y="920"/>
                  </a:lnTo>
                  <a:lnTo>
                    <a:pt x="150" y="894"/>
                  </a:lnTo>
                  <a:lnTo>
                    <a:pt x="182" y="894"/>
                  </a:lnTo>
                  <a:lnTo>
                    <a:pt x="182" y="870"/>
                  </a:lnTo>
                  <a:lnTo>
                    <a:pt x="190" y="870"/>
                  </a:lnTo>
                  <a:lnTo>
                    <a:pt x="190" y="844"/>
                  </a:lnTo>
                  <a:lnTo>
                    <a:pt x="206" y="844"/>
                  </a:lnTo>
                  <a:lnTo>
                    <a:pt x="206" y="820"/>
                  </a:lnTo>
                  <a:lnTo>
                    <a:pt x="222" y="820"/>
                  </a:lnTo>
                  <a:lnTo>
                    <a:pt x="236" y="820"/>
                  </a:lnTo>
                  <a:lnTo>
                    <a:pt x="245" y="820"/>
                  </a:lnTo>
                  <a:lnTo>
                    <a:pt x="245" y="794"/>
                  </a:lnTo>
                  <a:lnTo>
                    <a:pt x="251" y="794"/>
                  </a:lnTo>
                  <a:lnTo>
                    <a:pt x="251" y="768"/>
                  </a:lnTo>
                  <a:lnTo>
                    <a:pt x="259" y="768"/>
                  </a:lnTo>
                  <a:lnTo>
                    <a:pt x="259" y="742"/>
                  </a:lnTo>
                  <a:lnTo>
                    <a:pt x="267" y="742"/>
                  </a:lnTo>
                  <a:lnTo>
                    <a:pt x="267" y="691"/>
                  </a:lnTo>
                  <a:lnTo>
                    <a:pt x="275" y="691"/>
                  </a:lnTo>
                  <a:lnTo>
                    <a:pt x="275" y="663"/>
                  </a:lnTo>
                  <a:lnTo>
                    <a:pt x="331" y="663"/>
                  </a:lnTo>
                  <a:lnTo>
                    <a:pt x="331" y="611"/>
                  </a:lnTo>
                  <a:lnTo>
                    <a:pt x="347" y="611"/>
                  </a:lnTo>
                  <a:lnTo>
                    <a:pt x="347" y="585"/>
                  </a:lnTo>
                  <a:lnTo>
                    <a:pt x="379" y="585"/>
                  </a:lnTo>
                  <a:lnTo>
                    <a:pt x="379" y="559"/>
                  </a:lnTo>
                  <a:lnTo>
                    <a:pt x="387" y="559"/>
                  </a:lnTo>
                  <a:lnTo>
                    <a:pt x="387" y="533"/>
                  </a:lnTo>
                  <a:lnTo>
                    <a:pt x="395" y="533"/>
                  </a:lnTo>
                  <a:lnTo>
                    <a:pt x="395" y="507"/>
                  </a:lnTo>
                  <a:lnTo>
                    <a:pt x="427" y="507"/>
                  </a:lnTo>
                  <a:lnTo>
                    <a:pt x="427" y="481"/>
                  </a:lnTo>
                  <a:lnTo>
                    <a:pt x="459" y="481"/>
                  </a:lnTo>
                  <a:lnTo>
                    <a:pt x="459" y="455"/>
                  </a:lnTo>
                  <a:lnTo>
                    <a:pt x="569" y="455"/>
                  </a:lnTo>
                  <a:lnTo>
                    <a:pt x="569" y="429"/>
                  </a:lnTo>
                  <a:lnTo>
                    <a:pt x="687" y="429"/>
                  </a:lnTo>
                  <a:lnTo>
                    <a:pt x="687" y="401"/>
                  </a:lnTo>
                  <a:lnTo>
                    <a:pt x="735" y="401"/>
                  </a:lnTo>
                  <a:lnTo>
                    <a:pt x="735" y="375"/>
                  </a:lnTo>
                  <a:lnTo>
                    <a:pt x="743" y="375"/>
                  </a:lnTo>
                  <a:lnTo>
                    <a:pt x="743" y="349"/>
                  </a:lnTo>
                  <a:lnTo>
                    <a:pt x="751" y="349"/>
                  </a:lnTo>
                  <a:lnTo>
                    <a:pt x="751" y="323"/>
                  </a:lnTo>
                  <a:lnTo>
                    <a:pt x="924" y="323"/>
                  </a:lnTo>
                  <a:lnTo>
                    <a:pt x="924" y="297"/>
                  </a:lnTo>
                  <a:lnTo>
                    <a:pt x="1002" y="297"/>
                  </a:lnTo>
                  <a:lnTo>
                    <a:pt x="1002" y="271"/>
                  </a:lnTo>
                  <a:lnTo>
                    <a:pt x="1090" y="271"/>
                  </a:lnTo>
                  <a:lnTo>
                    <a:pt x="1090" y="245"/>
                  </a:lnTo>
                  <a:lnTo>
                    <a:pt x="1176" y="245"/>
                  </a:lnTo>
                  <a:lnTo>
                    <a:pt x="1176" y="219"/>
                  </a:lnTo>
                  <a:lnTo>
                    <a:pt x="1184" y="219"/>
                  </a:lnTo>
                  <a:lnTo>
                    <a:pt x="1184" y="193"/>
                  </a:lnTo>
                  <a:lnTo>
                    <a:pt x="1232" y="193"/>
                  </a:lnTo>
                  <a:lnTo>
                    <a:pt x="1232" y="168"/>
                  </a:lnTo>
                  <a:lnTo>
                    <a:pt x="1493" y="168"/>
                  </a:lnTo>
                  <a:lnTo>
                    <a:pt x="1493" y="140"/>
                  </a:lnTo>
                  <a:lnTo>
                    <a:pt x="1541" y="140"/>
                  </a:lnTo>
                  <a:lnTo>
                    <a:pt x="1541" y="114"/>
                  </a:lnTo>
                  <a:lnTo>
                    <a:pt x="1611" y="114"/>
                  </a:lnTo>
                  <a:lnTo>
                    <a:pt x="1611" y="88"/>
                  </a:lnTo>
                  <a:lnTo>
                    <a:pt x="1841" y="88"/>
                  </a:lnTo>
                  <a:lnTo>
                    <a:pt x="1943" y="88"/>
                  </a:lnTo>
                  <a:lnTo>
                    <a:pt x="1943" y="60"/>
                  </a:lnTo>
                  <a:lnTo>
                    <a:pt x="2156" y="60"/>
                  </a:lnTo>
                  <a:lnTo>
                    <a:pt x="2156" y="30"/>
                  </a:lnTo>
                  <a:lnTo>
                    <a:pt x="2172" y="30"/>
                  </a:lnTo>
                  <a:lnTo>
                    <a:pt x="2172" y="0"/>
                  </a:lnTo>
                  <a:lnTo>
                    <a:pt x="2637" y="0"/>
                  </a:lnTo>
                  <a:lnTo>
                    <a:pt x="2883" y="0"/>
                  </a:lnTo>
                  <a:lnTo>
                    <a:pt x="2891" y="0"/>
                  </a:lnTo>
                </a:path>
              </a:pathLst>
            </a:custGeom>
            <a:noFill/>
            <a:ln w="28575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27" name="Line 8">
              <a:extLst>
                <a:ext uri="{FF2B5EF4-FFF2-40B4-BE49-F238E27FC236}">
                  <a16:creationId xmlns:a16="http://schemas.microsoft.com/office/drawing/2014/main" id="{E8A38C88-D774-4A30-A06A-EE7C56692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7038" y="2057400"/>
              <a:ext cx="0" cy="2424113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28" name="Line 9">
              <a:extLst>
                <a:ext uri="{FF2B5EF4-FFF2-40B4-BE49-F238E27FC236}">
                  <a16:creationId xmlns:a16="http://schemas.microsoft.com/office/drawing/2014/main" id="{DA4EB2CA-8FF7-4ABF-8BC2-20A1FEBACB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7038" y="4481513"/>
              <a:ext cx="4576762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29" name="Line 10">
              <a:extLst>
                <a:ext uri="{FF2B5EF4-FFF2-40B4-BE49-F238E27FC236}">
                  <a16:creationId xmlns:a16="http://schemas.microsoft.com/office/drawing/2014/main" id="{654B2AFB-1A83-4CFC-BC74-34D67FDD7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4963" y="2049843"/>
              <a:ext cx="920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30" name="Line 11">
              <a:extLst>
                <a:ext uri="{FF2B5EF4-FFF2-40B4-BE49-F238E27FC236}">
                  <a16:creationId xmlns:a16="http://schemas.microsoft.com/office/drawing/2014/main" id="{9FC09417-0EEA-4DE6-9980-76A258404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4963" y="2543175"/>
              <a:ext cx="920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31" name="Line 12">
              <a:extLst>
                <a:ext uri="{FF2B5EF4-FFF2-40B4-BE49-F238E27FC236}">
                  <a16:creationId xmlns:a16="http://schemas.microsoft.com/office/drawing/2014/main" id="{623C5410-1553-40E4-95C0-9AE991675D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4963" y="2301875"/>
              <a:ext cx="920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32" name="Line 13">
              <a:extLst>
                <a:ext uri="{FF2B5EF4-FFF2-40B4-BE49-F238E27FC236}">
                  <a16:creationId xmlns:a16="http://schemas.microsoft.com/office/drawing/2014/main" id="{4FD70B6E-787F-4A24-9C98-9AB3A896A1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4963" y="2786063"/>
              <a:ext cx="920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33" name="Line 14">
              <a:extLst>
                <a:ext uri="{FF2B5EF4-FFF2-40B4-BE49-F238E27FC236}">
                  <a16:creationId xmlns:a16="http://schemas.microsoft.com/office/drawing/2014/main" id="{3D06E0FC-491B-4813-8F2B-87EEC06251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4963" y="3027363"/>
              <a:ext cx="920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34" name="Line 15">
              <a:extLst>
                <a:ext uri="{FF2B5EF4-FFF2-40B4-BE49-F238E27FC236}">
                  <a16:creationId xmlns:a16="http://schemas.microsoft.com/office/drawing/2014/main" id="{A9BECF25-0A32-4B71-B0B4-65630E379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4963" y="3511550"/>
              <a:ext cx="920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35" name="Line 16">
              <a:extLst>
                <a:ext uri="{FF2B5EF4-FFF2-40B4-BE49-F238E27FC236}">
                  <a16:creationId xmlns:a16="http://schemas.microsoft.com/office/drawing/2014/main" id="{282A7517-B154-4D88-BC07-CC615FAE32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4963" y="3756025"/>
              <a:ext cx="920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36" name="Line 17">
              <a:extLst>
                <a:ext uri="{FF2B5EF4-FFF2-40B4-BE49-F238E27FC236}">
                  <a16:creationId xmlns:a16="http://schemas.microsoft.com/office/drawing/2014/main" id="{ACBC2970-4EB7-48F2-A6F9-B3F3D2AFB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4963" y="4241800"/>
              <a:ext cx="920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37" name="Line 18">
              <a:extLst>
                <a:ext uri="{FF2B5EF4-FFF2-40B4-BE49-F238E27FC236}">
                  <a16:creationId xmlns:a16="http://schemas.microsoft.com/office/drawing/2014/main" id="{6E9D9C67-ACB3-4EF3-BB80-A8F6B6AF57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4963" y="3271838"/>
              <a:ext cx="920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38" name="Line 19">
              <a:extLst>
                <a:ext uri="{FF2B5EF4-FFF2-40B4-BE49-F238E27FC236}">
                  <a16:creationId xmlns:a16="http://schemas.microsoft.com/office/drawing/2014/main" id="{542A3867-CC1E-43FA-8710-8FE68E494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4963" y="3997325"/>
              <a:ext cx="920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39" name="Line 20">
              <a:extLst>
                <a:ext uri="{FF2B5EF4-FFF2-40B4-BE49-F238E27FC236}">
                  <a16:creationId xmlns:a16="http://schemas.microsoft.com/office/drawing/2014/main" id="{603D35C9-EDC1-4A11-BA38-D0E6173FAB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4963" y="4481513"/>
              <a:ext cx="920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40" name="Line 21">
              <a:extLst>
                <a:ext uri="{FF2B5EF4-FFF2-40B4-BE49-F238E27FC236}">
                  <a16:creationId xmlns:a16="http://schemas.microsoft.com/office/drawing/2014/main" id="{B0EEAFC7-A8C4-4451-835C-9028E474F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7038" y="4478338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41" name="Line 22">
              <a:extLst>
                <a:ext uri="{FF2B5EF4-FFF2-40B4-BE49-F238E27FC236}">
                  <a16:creationId xmlns:a16="http://schemas.microsoft.com/office/drawing/2014/main" id="{1D4776E7-3800-4629-B464-C895AFA61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832" y="4487863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42" name="Line 23">
              <a:extLst>
                <a:ext uri="{FF2B5EF4-FFF2-40B4-BE49-F238E27FC236}">
                  <a16:creationId xmlns:a16="http://schemas.microsoft.com/office/drawing/2014/main" id="{794F987C-1835-4228-96E7-C5B022320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2626" y="4487863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43" name="Line 24">
              <a:extLst>
                <a:ext uri="{FF2B5EF4-FFF2-40B4-BE49-F238E27FC236}">
                  <a16:creationId xmlns:a16="http://schemas.microsoft.com/office/drawing/2014/main" id="{9118CA18-4DDB-4F67-8FA4-F2AC0D77B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8214" y="4487863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44" name="Line 25">
              <a:extLst>
                <a:ext uri="{FF2B5EF4-FFF2-40B4-BE49-F238E27FC236}">
                  <a16:creationId xmlns:a16="http://schemas.microsoft.com/office/drawing/2014/main" id="{319432F3-CA5E-4F4D-AB6A-C0A12072D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008" y="4487863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45" name="Line 26">
              <a:extLst>
                <a:ext uri="{FF2B5EF4-FFF2-40B4-BE49-F238E27FC236}">
                  <a16:creationId xmlns:a16="http://schemas.microsoft.com/office/drawing/2014/main" id="{5C06FCD6-27E1-455C-9F26-721B9522D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87863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46" name="Line 27">
              <a:extLst>
                <a:ext uri="{FF2B5EF4-FFF2-40B4-BE49-F238E27FC236}">
                  <a16:creationId xmlns:a16="http://schemas.microsoft.com/office/drawing/2014/main" id="{1CA80574-D10B-4CF0-9581-28C5A5643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5420" y="4487863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47" name="Line 28">
              <a:extLst>
                <a:ext uri="{FF2B5EF4-FFF2-40B4-BE49-F238E27FC236}">
                  <a16:creationId xmlns:a16="http://schemas.microsoft.com/office/drawing/2014/main" id="{D6826E70-2CCC-40ED-93A1-F747C5257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7537" y="3986720"/>
              <a:ext cx="312737" cy="0"/>
            </a:xfrm>
            <a:prstGeom prst="line">
              <a:avLst/>
            </a:prstGeom>
            <a:noFill/>
            <a:ln w="23813" cap="sq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149" name="Line 30">
              <a:extLst>
                <a:ext uri="{FF2B5EF4-FFF2-40B4-BE49-F238E27FC236}">
                  <a16:creationId xmlns:a16="http://schemas.microsoft.com/office/drawing/2014/main" id="{E24750F6-B33B-4532-860F-583B9EAF8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7537" y="4121264"/>
              <a:ext cx="312737" cy="0"/>
            </a:xfrm>
            <a:prstGeom prst="line">
              <a:avLst/>
            </a:prstGeom>
            <a:noFill/>
            <a:ln w="23813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</p:grpSp>
      <p:sp>
        <p:nvSpPr>
          <p:cNvPr id="79" name="Rectangle 78">
            <a:hlinkClick r:id="" action="ppaction://noaction"/>
            <a:extLst>
              <a:ext uri="{FF2B5EF4-FFF2-40B4-BE49-F238E27FC236}">
                <a16:creationId xmlns:a16="http://schemas.microsoft.com/office/drawing/2014/main" id="{52C99BBE-8476-48D5-91AD-F1ADDB6C6BB5}"/>
              </a:ext>
            </a:extLst>
          </p:cNvPr>
          <p:cNvSpPr/>
          <p:nvPr/>
        </p:nvSpPr>
        <p:spPr>
          <a:xfrm>
            <a:off x="11722502" y="1927875"/>
            <a:ext cx="438151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1" name="Picture 150" descr="A picture containing logo&#10;&#10;Description automatically generated">
            <a:extLst>
              <a:ext uri="{FF2B5EF4-FFF2-40B4-BE49-F238E27FC236}">
                <a16:creationId xmlns:a16="http://schemas.microsoft.com/office/drawing/2014/main" id="{83F4C0BD-57D1-4CBB-A459-34181C256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00" y="0"/>
            <a:ext cx="1638300" cy="1574800"/>
          </a:xfrm>
          <a:prstGeom prst="rect">
            <a:avLst/>
          </a:prstGeom>
        </p:spPr>
      </p:pic>
      <p:sp>
        <p:nvSpPr>
          <p:cNvPr id="152" name="Title 1">
            <a:extLst>
              <a:ext uri="{FF2B5EF4-FFF2-40B4-BE49-F238E27FC236}">
                <a16:creationId xmlns:a16="http://schemas.microsoft.com/office/drawing/2014/main" id="{BC438EA2-9098-4564-A857-BC9E63D8B16A}"/>
              </a:ext>
            </a:extLst>
          </p:cNvPr>
          <p:cNvSpPr txBox="1">
            <a:spLocks/>
          </p:cNvSpPr>
          <p:nvPr/>
        </p:nvSpPr>
        <p:spPr bwMode="auto">
          <a:xfrm>
            <a:off x="554302" y="135726"/>
            <a:ext cx="9273600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r>
              <a:rPr lang="en-GB" sz="3200" dirty="0">
                <a:solidFill>
                  <a:srgbClr val="166473"/>
                </a:solidFill>
                <a:latin typeface="Avenir Next LT Pro" panose="020B0504020202020204" pitchFamily="34" charset="0"/>
              </a:rPr>
              <a:t>Adakveo delays time to first VOC</a:t>
            </a:r>
            <a:r>
              <a:rPr lang="en-GB" sz="3200" baseline="30000" dirty="0">
                <a:solidFill>
                  <a:srgbClr val="166473"/>
                </a:solidFill>
                <a:latin typeface="Avenir Next LT Pro" panose="020B0504020202020204" pitchFamily="34" charset="0"/>
              </a:rPr>
              <a:t>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833FE38-CD23-46EC-A763-5E600EEDF4FB}"/>
              </a:ext>
            </a:extLst>
          </p:cNvPr>
          <p:cNvSpPr txBox="1"/>
          <p:nvPr/>
        </p:nvSpPr>
        <p:spPr>
          <a:xfrm>
            <a:off x="449055" y="1114887"/>
            <a:ext cx="114377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1" dirty="0">
                <a:solidFill>
                  <a:schemeClr val="tx2"/>
                </a:solidFill>
                <a:latin typeface="Avenir Next LT Pro" panose="020B0504020202020204" pitchFamily="34" charset="0"/>
              </a:rPr>
              <a:t>Crizanlizumab 5.0 mg/kg significantly increased the median time to first pain crisis to 4.1 months, compared with 1.4 months with placebo (P=0.001); there was also a significant increase (P=0.02) in the median time to second pain crisis</a:t>
            </a:r>
            <a:endParaRPr lang="en-GB" sz="1600" b="0" i="1" baseline="30000" dirty="0">
              <a:solidFill>
                <a:schemeClr val="tx2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48" name="Picture 147" descr="A picture containing outdoor, grass, water, ball&#10;&#10;Description automatically generated">
            <a:extLst>
              <a:ext uri="{FF2B5EF4-FFF2-40B4-BE49-F238E27FC236}">
                <a16:creationId xmlns:a16="http://schemas.microsoft.com/office/drawing/2014/main" id="{148C109E-CDB0-43D9-8E28-BD1452978A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158" y="5340554"/>
            <a:ext cx="8669763" cy="802022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5AF06CDF-5B63-489B-B823-EC11597769E0}"/>
              </a:ext>
            </a:extLst>
          </p:cNvPr>
          <p:cNvSpPr txBox="1"/>
          <p:nvPr/>
        </p:nvSpPr>
        <p:spPr>
          <a:xfrm>
            <a:off x="2584669" y="5385339"/>
            <a:ext cx="72432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The lower VOC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frequency with crizanlizumab 5.0 mg/kg was evident within 2 weeks and was maintained through to 52 weeks</a:t>
            </a:r>
          </a:p>
        </p:txBody>
      </p:sp>
    </p:spTree>
    <p:extLst>
      <p:ext uri="{BB962C8B-B14F-4D97-AF65-F5344CB8AC3E}">
        <p14:creationId xmlns:p14="http://schemas.microsoft.com/office/powerpoint/2010/main" val="365320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951F7-FE8A-4F0F-B0C0-3D7D798B2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335" y="6509745"/>
            <a:ext cx="10620000" cy="2308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VOCs, vaso-occlusive crises</a:t>
            </a:r>
          </a:p>
          <a:p>
            <a:pPr>
              <a:spcBef>
                <a:spcPts val="0"/>
              </a:spcBef>
            </a:pPr>
            <a:r>
              <a:rPr lang="da-DK" dirty="0"/>
              <a:t>1. </a:t>
            </a:r>
            <a:r>
              <a:rPr lang="da-DK" dirty="0" err="1"/>
              <a:t>Ataga</a:t>
            </a:r>
            <a:r>
              <a:rPr lang="da-DK" dirty="0"/>
              <a:t> KI </a:t>
            </a:r>
            <a:r>
              <a:rPr lang="da-DK" i="1" dirty="0"/>
              <a:t>et al. N </a:t>
            </a:r>
            <a:r>
              <a:rPr lang="da-DK" i="1" dirty="0" err="1"/>
              <a:t>Engl</a:t>
            </a:r>
            <a:r>
              <a:rPr lang="da-DK" i="1" dirty="0"/>
              <a:t> J Med </a:t>
            </a:r>
            <a:r>
              <a:rPr lang="da-DK" dirty="0"/>
              <a:t>2017;376:429–39</a:t>
            </a:r>
            <a:endParaRPr lang="en-GB" dirty="0"/>
          </a:p>
        </p:txBody>
      </p:sp>
      <p:graphicFrame>
        <p:nvGraphicFramePr>
          <p:cNvPr id="8" name="Content Placeholder 14">
            <a:extLst>
              <a:ext uri="{FF2B5EF4-FFF2-40B4-BE49-F238E27FC236}">
                <a16:creationId xmlns:a16="http://schemas.microsoft.com/office/drawing/2014/main" id="{AD24CF6B-C5AD-4FFA-9321-1A06DCBD1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44228"/>
              </p:ext>
            </p:extLst>
          </p:nvPr>
        </p:nvGraphicFramePr>
        <p:xfrm>
          <a:off x="1847851" y="1649258"/>
          <a:ext cx="7976084" cy="426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C2D2C2-7447-4C6E-9B2C-67E8B473D85E}"/>
              </a:ext>
            </a:extLst>
          </p:cNvPr>
          <p:cNvSpPr txBox="1"/>
          <p:nvPr/>
        </p:nvSpPr>
        <p:spPr>
          <a:xfrm>
            <a:off x="3802079" y="1960270"/>
            <a:ext cx="1359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35.8% (24/67)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4F6CE-22F5-4531-8D94-765DBA820FAB}"/>
              </a:ext>
            </a:extLst>
          </p:cNvPr>
          <p:cNvSpPr txBox="1"/>
          <p:nvPr/>
        </p:nvSpPr>
        <p:spPr>
          <a:xfrm>
            <a:off x="7507189" y="3601964"/>
            <a:ext cx="1276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16.9% (11/65)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12" name="Rectangle 11">
            <a:hlinkClick r:id="" action="ppaction://noaction"/>
            <a:extLst>
              <a:ext uri="{FF2B5EF4-FFF2-40B4-BE49-F238E27FC236}">
                <a16:creationId xmlns:a16="http://schemas.microsoft.com/office/drawing/2014/main" id="{A9EC0ECA-BA11-407E-B8FA-4011AA9A2024}"/>
              </a:ext>
            </a:extLst>
          </p:cNvPr>
          <p:cNvSpPr/>
          <p:nvPr/>
        </p:nvSpPr>
        <p:spPr>
          <a:xfrm>
            <a:off x="11722502" y="1878185"/>
            <a:ext cx="438151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A380729-9367-4DCC-A347-D0D9D4949325}"/>
              </a:ext>
            </a:extLst>
          </p:cNvPr>
          <p:cNvSpPr txBox="1">
            <a:spLocks/>
          </p:cNvSpPr>
          <p:nvPr/>
        </p:nvSpPr>
        <p:spPr bwMode="auto">
          <a:xfrm>
            <a:off x="550335" y="160020"/>
            <a:ext cx="9273600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endParaRPr lang="en-GB" b="0" i="1" baseline="30000" dirty="0">
              <a:solidFill>
                <a:schemeClr val="tx2"/>
              </a:solidFill>
            </a:endParaRP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F1D497D6-1F34-46C7-B8EC-F4BDA28E6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700" y="0"/>
            <a:ext cx="1638300" cy="15748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B20B8E4-A774-4F20-BFA7-4582F91380CA}"/>
              </a:ext>
            </a:extLst>
          </p:cNvPr>
          <p:cNvSpPr txBox="1">
            <a:spLocks/>
          </p:cNvSpPr>
          <p:nvPr/>
        </p:nvSpPr>
        <p:spPr bwMode="auto">
          <a:xfrm>
            <a:off x="550335" y="230695"/>
            <a:ext cx="9829278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r>
              <a:rPr lang="en-GB" sz="2800" dirty="0">
                <a:solidFill>
                  <a:srgbClr val="166473"/>
                </a:solidFill>
                <a:latin typeface="Avenir Next LT Pro" panose="020B0504020202020204" pitchFamily="34" charset="0"/>
              </a:rPr>
              <a:t>Adakveo doubles patients chance of being VOC free for 1 year vs placebo</a:t>
            </a:r>
            <a:r>
              <a:rPr lang="en-GB" sz="2800" baseline="30000" dirty="0">
                <a:solidFill>
                  <a:srgbClr val="166473"/>
                </a:solidFill>
                <a:latin typeface="Avenir Next LT Pro" panose="020B0504020202020204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E666C-5324-476D-8F12-C6BB6078F0D9}"/>
              </a:ext>
            </a:extLst>
          </p:cNvPr>
          <p:cNvSpPr txBox="1"/>
          <p:nvPr/>
        </p:nvSpPr>
        <p:spPr>
          <a:xfrm>
            <a:off x="4984836" y="1649258"/>
            <a:ext cx="412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venir Next LT Pro" panose="020B0504020202020204" pitchFamily="34" charset="0"/>
              </a:rPr>
              <a:t>Primary endpoint post-hoc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FA2704-2A71-40D0-8889-CB501FD20E87}"/>
              </a:ext>
            </a:extLst>
          </p:cNvPr>
          <p:cNvSpPr txBox="1"/>
          <p:nvPr/>
        </p:nvSpPr>
        <p:spPr>
          <a:xfrm>
            <a:off x="550335" y="1155396"/>
            <a:ext cx="108962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1" dirty="0">
                <a:solidFill>
                  <a:schemeClr val="tx2"/>
                </a:solidFill>
                <a:latin typeface="Avenir Next LT Pro" panose="020B0504020202020204" pitchFamily="34" charset="0"/>
              </a:rPr>
              <a:t>In the crizanlizumab 5.0 mg/kg arm, the proportion of patients who did not experience any VOCs during the study was increased by approximately two-fold compared with placebo</a:t>
            </a:r>
            <a:r>
              <a:rPr lang="en-GB" sz="1600" b="0" i="1" baseline="30000" dirty="0">
                <a:solidFill>
                  <a:schemeClr val="tx2"/>
                </a:solidFill>
                <a:latin typeface="Avenir Next LT Pro" panose="020B0504020202020204" pitchFamily="34" charset="0"/>
              </a:rPr>
              <a:t>1</a:t>
            </a:r>
          </a:p>
        </p:txBody>
      </p:sp>
      <p:pic>
        <p:nvPicPr>
          <p:cNvPr id="17" name="Picture 16" descr="A picture containing outdoor, grass, water, ball&#10;&#10;Description automatically generated">
            <a:extLst>
              <a:ext uri="{FF2B5EF4-FFF2-40B4-BE49-F238E27FC236}">
                <a16:creationId xmlns:a16="http://schemas.microsoft.com/office/drawing/2014/main" id="{C2BC1D5A-3C70-452B-8B5D-4DB824B8B2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086" y="5621246"/>
            <a:ext cx="9263827" cy="646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7DC66A-88F3-49F1-9B28-36B2F107DC9E}"/>
              </a:ext>
            </a:extLst>
          </p:cNvPr>
          <p:cNvSpPr txBox="1"/>
          <p:nvPr/>
        </p:nvSpPr>
        <p:spPr>
          <a:xfrm>
            <a:off x="1949049" y="5621246"/>
            <a:ext cx="843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The percentage of patients who were VOC event-free was 2.1-fold higher with crizanlizumab compared with placebo (35.8% vs 16.9%)  </a:t>
            </a:r>
          </a:p>
        </p:txBody>
      </p:sp>
    </p:spTree>
    <p:extLst>
      <p:ext uri="{BB962C8B-B14F-4D97-AF65-F5344CB8AC3E}">
        <p14:creationId xmlns:p14="http://schemas.microsoft.com/office/powerpoint/2010/main" val="3209391082"/>
      </p:ext>
    </p:extLst>
  </p:cSld>
  <p:clrMapOvr>
    <a:masterClrMapping/>
  </p:clrMapOvr>
</p:sld>
</file>

<file path=ppt/theme/theme1.xml><?xml version="1.0" encoding="utf-8"?>
<a:theme xmlns:a="http://schemas.openxmlformats.org/drawingml/2006/main" name="AbbVie_PowerPoint_Template_Standard_2003">
  <a:themeElements>
    <a:clrScheme name="Adakveo ">
      <a:dk1>
        <a:srgbClr val="070605"/>
      </a:dk1>
      <a:lt1>
        <a:srgbClr val="FFFFFF"/>
      </a:lt1>
      <a:dk2>
        <a:srgbClr val="186272"/>
      </a:dk2>
      <a:lt2>
        <a:srgbClr val="878787"/>
      </a:lt2>
      <a:accent1>
        <a:srgbClr val="B82926"/>
      </a:accent1>
      <a:accent2>
        <a:srgbClr val="186272"/>
      </a:accent2>
      <a:accent3>
        <a:srgbClr val="D47700"/>
      </a:accent3>
      <a:accent4>
        <a:srgbClr val="878787"/>
      </a:accent4>
      <a:accent5>
        <a:srgbClr val="575755"/>
      </a:accent5>
      <a:accent6>
        <a:srgbClr val="2F3134"/>
      </a:accent6>
      <a:hlink>
        <a:srgbClr val="186272"/>
      </a:hlink>
      <a:folHlink>
        <a:srgbClr val="1862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bbVie_PowerPoint_Template_Standard_2003 1">
        <a:dk1>
          <a:srgbClr val="070605"/>
        </a:dk1>
        <a:lt1>
          <a:srgbClr val="FFFFFF"/>
        </a:lt1>
        <a:dk2>
          <a:srgbClr val="DC8633"/>
        </a:dk2>
        <a:lt2>
          <a:srgbClr val="702082"/>
        </a:lt2>
        <a:accent1>
          <a:srgbClr val="7DA1C4"/>
        </a:accent1>
        <a:accent2>
          <a:srgbClr val="6BBBAE"/>
        </a:accent2>
        <a:accent3>
          <a:srgbClr val="FFFFFF"/>
        </a:accent3>
        <a:accent4>
          <a:srgbClr val="050403"/>
        </a:accent4>
        <a:accent5>
          <a:srgbClr val="BFCDDE"/>
        </a:accent5>
        <a:accent6>
          <a:srgbClr val="60A99D"/>
        </a:accent6>
        <a:hlink>
          <a:srgbClr val="84BD00"/>
        </a:hlink>
        <a:folHlink>
          <a:srgbClr val="0082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vartis 2016">
  <a:themeElements>
    <a:clrScheme name="Novartis masterclass 2022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E06D08D-4155-4BFB-8C8A-9CF9BD572208}" vid="{75343268-627E-4C74-A3E7-4542453D133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5A8A28C31DF54B871758A5ECE8F394" ma:contentTypeVersion="13" ma:contentTypeDescription="Create a new document." ma:contentTypeScope="" ma:versionID="f7643b2b0f357778f4bcdf05a0256f22">
  <xsd:schema xmlns:xsd="http://www.w3.org/2001/XMLSchema" xmlns:xs="http://www.w3.org/2001/XMLSchema" xmlns:p="http://schemas.microsoft.com/office/2006/metadata/properties" xmlns:ns1="http://schemas.microsoft.com/sharepoint/v3" xmlns:ns2="f3fb7c62-4ffa-48b0-a513-8aa187a714a3" xmlns:ns3="752f8df6-8e6a-47d8-86ed-aac36caf0ec3" targetNamespace="http://schemas.microsoft.com/office/2006/metadata/properties" ma:root="true" ma:fieldsID="c85eab4ac376879916ef3d89c796b454" ns1:_="" ns2:_="" ns3:_="">
    <xsd:import namespace="http://schemas.microsoft.com/sharepoint/v3"/>
    <xsd:import namespace="f3fb7c62-4ffa-48b0-a513-8aa187a714a3"/>
    <xsd:import namespace="752f8df6-8e6a-47d8-86ed-aac36caf0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b7c62-4ffa-48b0-a513-8aa187a71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f8df6-8e6a-47d8-86ed-aac36caf0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1D66DE-D09C-439E-B012-6BB0FA9BF5BE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752f8df6-8e6a-47d8-86ed-aac36caf0ec3"/>
    <ds:schemaRef ds:uri="f3fb7c62-4ffa-48b0-a513-8aa187a714a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5BC457-4263-48C6-B4F4-0E09C13E9D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3339F2-AE4F-4682-9703-480322D54A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fb7c62-4ffa-48b0-a513-8aa187a714a3"/>
    <ds:schemaRef ds:uri="752f8df6-8e6a-47d8-86ed-aac36caf0e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AbbVie_PowerPoint_Template_Standard_2003</Template>
  <TotalTime>0</TotalTime>
  <Words>3559</Words>
  <Application>Microsoft Office PowerPoint</Application>
  <PresentationFormat>Widescreen</PresentationFormat>
  <Paragraphs>463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Avenir Next</vt:lpstr>
      <vt:lpstr>Avenir Next LT Pro</vt:lpstr>
      <vt:lpstr>Calibri</vt:lpstr>
      <vt:lpstr>Courier New</vt:lpstr>
      <vt:lpstr>Helvetica</vt:lpstr>
      <vt:lpstr>Wingdings</vt:lpstr>
      <vt:lpstr>AbbVie_PowerPoint_Template_Standard_2003</vt:lpstr>
      <vt:lpstr>1_Novartis 2016</vt:lpstr>
      <vt:lpstr>PowerPoint Presentation</vt:lpstr>
      <vt:lpstr>PowerPoint Presentation</vt:lpstr>
      <vt:lpstr>PowerPoint Presentation</vt:lpstr>
      <vt:lpstr>PowerPoint Presentation</vt:lpstr>
      <vt:lpstr>Pathophysiology of VOCs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Haemoglobinopathy service review (2019)</vt:lpstr>
      <vt:lpstr>NHS England Specialised Haemoglobinopathy Services</vt:lpstr>
      <vt:lpstr>Haemoglobinopathy Coordinating Centres</vt:lpstr>
      <vt:lpstr>North West Sickle HCC Mapping</vt:lpstr>
      <vt:lpstr>The role of the HCC</vt:lpstr>
      <vt:lpstr>The role of the National MDT </vt:lpstr>
      <vt:lpstr>Eligibility criteria for Adakveo in the UK</vt:lpstr>
      <vt:lpstr>Cases for discussion</vt:lpstr>
      <vt:lpstr>Patient 1 (hypothetical case study)</vt:lpstr>
      <vt:lpstr>Patient 2 (hypothetical case study)</vt:lpstr>
      <vt:lpstr>Patient 3 (hypothetical case study)</vt:lpstr>
      <vt:lpstr>Patient 4 (hypothetical case study)</vt:lpstr>
      <vt:lpstr>Patient 5 (hypothetical case study)</vt:lpstr>
      <vt:lpstr>Patient 6 (hypothetical case study)</vt:lpstr>
      <vt:lpstr>Questions?</vt:lpstr>
    </vt:vector>
  </TitlesOfParts>
  <Company>Abbott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CCG Opening Slides for Approved and Investigational Product_AbbVie template</dc:title>
  <dc:creator>Dudley, Scott C</dc:creator>
  <cp:keywords>CCG</cp:keywords>
  <cp:lastModifiedBy>Morman, Luke</cp:lastModifiedBy>
  <cp:revision>217</cp:revision>
  <cp:lastPrinted>2018-12-20T15:29:14Z</cp:lastPrinted>
  <dcterms:created xsi:type="dcterms:W3CDTF">2012-09-28T16:54:05Z</dcterms:created>
  <dcterms:modified xsi:type="dcterms:W3CDTF">2022-04-08T10:43:03Z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MSIP_Label_4929bff8-5b33-42aa-95d2-28f72e792cb0_Enabled">
    <vt:lpwstr>true</vt:lpwstr>
  </property>
  <property fmtid="{D5CDD505-2E9C-101B-9397-08002B2CF9AE}" pid="5" name="MSIP_Label_4929bff8-5b33-42aa-95d2-28f72e792cb0_SetDate">
    <vt:lpwstr>2021-04-30T10:30:41Z</vt:lpwstr>
  </property>
  <property fmtid="{D5CDD505-2E9C-101B-9397-08002B2CF9AE}" pid="6" name="MSIP_Label_4929bff8-5b33-42aa-95d2-28f72e792cb0_Method">
    <vt:lpwstr>Standard</vt:lpwstr>
  </property>
  <property fmtid="{D5CDD505-2E9C-101B-9397-08002B2CF9AE}" pid="7" name="MSIP_Label_4929bff8-5b33-42aa-95d2-28f72e792cb0_Name">
    <vt:lpwstr>Internal</vt:lpwstr>
  </property>
  <property fmtid="{D5CDD505-2E9C-101B-9397-08002B2CF9AE}" pid="8" name="MSIP_Label_4929bff8-5b33-42aa-95d2-28f72e792cb0_SiteId">
    <vt:lpwstr>f35a6974-607f-47d4-82d7-ff31d7dc53a5</vt:lpwstr>
  </property>
  <property fmtid="{D5CDD505-2E9C-101B-9397-08002B2CF9AE}" pid="9" name="MSIP_Label_4929bff8-5b33-42aa-95d2-28f72e792cb0_ActionId">
    <vt:lpwstr>202d1866-026c-43a2-aae5-8a0083a91819</vt:lpwstr>
  </property>
  <property fmtid="{D5CDD505-2E9C-101B-9397-08002B2CF9AE}" pid="10" name="MSIP_Label_4929bff8-5b33-42aa-95d2-28f72e792cb0_ContentBits">
    <vt:lpwstr>0</vt:lpwstr>
  </property>
  <property fmtid="{D5CDD505-2E9C-101B-9397-08002B2CF9AE}" pid="11" name="ContentTypeId">
    <vt:lpwstr>0x010100E15A8A28C31DF54B871758A5ECE8F394</vt:lpwstr>
  </property>
</Properties>
</file>